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87" r:id="rId34"/>
    <p:sldId id="290" r:id="rId35"/>
    <p:sldId id="291" r:id="rId36"/>
    <p:sldId id="292" r:id="rId37"/>
    <p:sldId id="303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66FF"/>
    <a:srgbClr val="FF9999"/>
    <a:srgbClr val="00FFFF"/>
    <a:srgbClr val="00FF99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60"/>
  </p:normalViewPr>
  <p:slideViewPr>
    <p:cSldViewPr snapToGrid="0">
      <p:cViewPr>
        <p:scale>
          <a:sx n="100" d="100"/>
          <a:sy n="100" d="100"/>
        </p:scale>
        <p:origin x="678" y="25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411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82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617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28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63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63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06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521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1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41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987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01DF7-DF56-4BEC-9640-8812B0C2AFF2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BFD75-2A02-4C26-B532-9E1E97160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843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50.png"/><Relationship Id="rId5" Type="http://schemas.openxmlformats.org/officeDocument/2006/relationships/image" Target="../media/image52.png"/><Relationship Id="rId15" Type="http://schemas.openxmlformats.org/officeDocument/2006/relationships/image" Target="../media/image59.png"/><Relationship Id="rId10" Type="http://schemas.openxmlformats.org/officeDocument/2006/relationships/image" Target="../media/image540.png"/><Relationship Id="rId4" Type="http://schemas.openxmlformats.org/officeDocument/2006/relationships/image" Target="../media/image51.png"/><Relationship Id="rId9" Type="http://schemas.openxmlformats.org/officeDocument/2006/relationships/image" Target="../media/image48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6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150.png"/><Relationship Id="rId10" Type="http://schemas.openxmlformats.org/officeDocument/2006/relationships/image" Target="../media/image154.png"/><Relationship Id="rId4" Type="http://schemas.openxmlformats.org/officeDocument/2006/relationships/image" Target="../media/image149.png"/><Relationship Id="rId9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185.png"/><Relationship Id="rId3" Type="http://schemas.openxmlformats.org/officeDocument/2006/relationships/image" Target="../media/image166.png"/><Relationship Id="rId21" Type="http://schemas.openxmlformats.org/officeDocument/2006/relationships/image" Target="../media/image180.png"/><Relationship Id="rId7" Type="http://schemas.openxmlformats.org/officeDocument/2006/relationships/image" Target="../media/image154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4.png"/><Relationship Id="rId2" Type="http://schemas.openxmlformats.org/officeDocument/2006/relationships/image" Target="../media/image165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29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70.png"/><Relationship Id="rId24" Type="http://schemas.openxmlformats.org/officeDocument/2006/relationships/image" Target="../media/image183.png"/><Relationship Id="rId5" Type="http://schemas.openxmlformats.org/officeDocument/2006/relationships/image" Target="../media/image155.pn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4" Type="http://schemas.openxmlformats.org/officeDocument/2006/relationships/image" Target="../media/image167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Relationship Id="rId27" Type="http://schemas.openxmlformats.org/officeDocument/2006/relationships/image" Target="../media/image1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201.png"/><Relationship Id="rId7" Type="http://schemas.openxmlformats.org/officeDocument/2006/relationships/image" Target="../media/image14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18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カーネル多変量解析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206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1812" cy="5768840"/>
          </a:xfrm>
          <a:prstGeom prst="rect">
            <a:avLst/>
          </a:prstGeom>
          <a:ln w="9525"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812" y="0"/>
            <a:ext cx="4054191" cy="5936494"/>
          </a:xfrm>
          <a:prstGeom prst="rect">
            <a:avLst/>
          </a:prstGeom>
          <a:ln w="9525"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003" y="0"/>
            <a:ext cx="4054191" cy="5989839"/>
          </a:xfrm>
          <a:prstGeom prst="rect">
            <a:avLst/>
          </a:prstGeom>
          <a:ln w="9525">
            <a:noFill/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002" y="6117573"/>
            <a:ext cx="4054191" cy="388654"/>
          </a:xfrm>
          <a:prstGeom prst="rect">
            <a:avLst/>
          </a:prstGeom>
          <a:ln w="9525">
            <a:noFill/>
          </a:ln>
        </p:spPr>
      </p:pic>
      <p:sp>
        <p:nvSpPr>
          <p:cNvPr id="9" name="正方形/長方形 8"/>
          <p:cNvSpPr/>
          <p:nvPr/>
        </p:nvSpPr>
        <p:spPr>
          <a:xfrm>
            <a:off x="1585643" y="4509833"/>
            <a:ext cx="124725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11250" y="710836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177259" y="710835"/>
            <a:ext cx="113386" cy="10156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82671" y="3585223"/>
            <a:ext cx="1332000" cy="16381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58867" y="710111"/>
            <a:ext cx="103078" cy="11172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87191" y="1012370"/>
            <a:ext cx="113386" cy="10156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47303" y="1011867"/>
            <a:ext cx="93707" cy="12289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172669" y="1907176"/>
            <a:ext cx="158400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331059" y="1907175"/>
            <a:ext cx="93707" cy="10156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544433" y="1884905"/>
            <a:ext cx="85188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191750" y="1416230"/>
            <a:ext cx="103078" cy="10156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45083" y="2417716"/>
            <a:ext cx="180000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201121" y="2211975"/>
            <a:ext cx="93707" cy="10156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57096" y="2813318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191750" y="3007720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688946" y="2782855"/>
            <a:ext cx="342000" cy="1421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735984" y="2782855"/>
            <a:ext cx="108000" cy="1421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80369" y="2984877"/>
            <a:ext cx="234000" cy="1421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03411" y="3778742"/>
            <a:ext cx="1260000" cy="16381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07566" y="3383201"/>
            <a:ext cx="540000" cy="16381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414671" y="4509833"/>
            <a:ext cx="182611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599752" y="4481910"/>
            <a:ext cx="360000" cy="1523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766360" y="4481910"/>
            <a:ext cx="288000" cy="1523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402906" y="2567863"/>
            <a:ext cx="119868" cy="1421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881168" y="2567862"/>
            <a:ext cx="216000" cy="1421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053174" y="2590705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752593" y="2195753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950713" y="2386253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482333" y="3193973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890918" y="1327825"/>
            <a:ext cx="238016" cy="13849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1852" y="3973038"/>
            <a:ext cx="288000" cy="14176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163028" y="3973038"/>
            <a:ext cx="288000" cy="14176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288236" y="1327825"/>
            <a:ext cx="432000" cy="13849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574898" y="3976301"/>
            <a:ext cx="432000" cy="13849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767471" y="1327825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51"/>
          <a:stretch/>
        </p:blipFill>
        <p:spPr>
          <a:xfrm>
            <a:off x="7022937" y="1698202"/>
            <a:ext cx="1077027" cy="132255"/>
          </a:xfrm>
          <a:prstGeom prst="rect">
            <a:avLst/>
          </a:prstGeom>
          <a:ln w="9525">
            <a:solidFill>
              <a:srgbClr val="0000FF"/>
            </a:solidFill>
          </a:ln>
        </p:spPr>
      </p:pic>
      <p:cxnSp>
        <p:nvCxnSpPr>
          <p:cNvPr id="48" name="直線コネクタ 47"/>
          <p:cNvCxnSpPr>
            <a:stCxn id="46" idx="0"/>
            <a:endCxn id="43" idx="2"/>
          </p:cNvCxnSpPr>
          <p:nvPr/>
        </p:nvCxnSpPr>
        <p:spPr>
          <a:xfrm flipH="1" flipV="1">
            <a:off x="7504236" y="1466323"/>
            <a:ext cx="57215" cy="23187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/>
          <p:cNvSpPr/>
          <p:nvPr/>
        </p:nvSpPr>
        <p:spPr>
          <a:xfrm>
            <a:off x="7024229" y="1698202"/>
            <a:ext cx="160796" cy="988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225955" y="1698202"/>
            <a:ext cx="200370" cy="988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7643120" y="1698202"/>
            <a:ext cx="216000" cy="988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864289" y="1698202"/>
            <a:ext cx="216000" cy="988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502850" y="4477147"/>
            <a:ext cx="261818" cy="13849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835825" y="4477147"/>
            <a:ext cx="316800" cy="13849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903358" y="4460696"/>
            <a:ext cx="432000" cy="15234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19354" y="4472900"/>
            <a:ext cx="742376" cy="13849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234428" y="5304425"/>
            <a:ext cx="93707" cy="10156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447149" y="5304425"/>
            <a:ext cx="93707" cy="10156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465461" y="5259872"/>
            <a:ext cx="392727" cy="13849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フリーフォーム 59"/>
          <p:cNvSpPr/>
          <p:nvPr/>
        </p:nvSpPr>
        <p:spPr>
          <a:xfrm>
            <a:off x="2506980" y="1999534"/>
            <a:ext cx="2918460" cy="3434321"/>
          </a:xfrm>
          <a:custGeom>
            <a:avLst/>
            <a:gdLst>
              <a:gd name="connsiteX0" fmla="*/ 0 w 2959749"/>
              <a:gd name="connsiteY0" fmla="*/ 12146 h 3434321"/>
              <a:gd name="connsiteX1" fmla="*/ 464820 w 2959749"/>
              <a:gd name="connsiteY1" fmla="*/ 4526 h 3434321"/>
              <a:gd name="connsiteX2" fmla="*/ 952500 w 2959749"/>
              <a:gd name="connsiteY2" fmla="*/ 73106 h 3434321"/>
              <a:gd name="connsiteX3" fmla="*/ 1440180 w 2959749"/>
              <a:gd name="connsiteY3" fmla="*/ 134066 h 3434321"/>
              <a:gd name="connsiteX4" fmla="*/ 1554480 w 2959749"/>
              <a:gd name="connsiteY4" fmla="*/ 423626 h 3434321"/>
              <a:gd name="connsiteX5" fmla="*/ 1539240 w 2959749"/>
              <a:gd name="connsiteY5" fmla="*/ 1482806 h 3434321"/>
              <a:gd name="connsiteX6" fmla="*/ 1539240 w 2959749"/>
              <a:gd name="connsiteY6" fmla="*/ 2488646 h 3434321"/>
              <a:gd name="connsiteX7" fmla="*/ 1600200 w 2959749"/>
              <a:gd name="connsiteY7" fmla="*/ 3273506 h 3434321"/>
              <a:gd name="connsiteX8" fmla="*/ 2545080 w 2959749"/>
              <a:gd name="connsiteY8" fmla="*/ 3433526 h 3434321"/>
              <a:gd name="connsiteX9" fmla="*/ 2918460 w 2959749"/>
              <a:gd name="connsiteY9" fmla="*/ 3334466 h 3434321"/>
              <a:gd name="connsiteX10" fmla="*/ 2933700 w 2959749"/>
              <a:gd name="connsiteY10" fmla="*/ 3319226 h 3434321"/>
              <a:gd name="connsiteX0" fmla="*/ 0 w 2918460"/>
              <a:gd name="connsiteY0" fmla="*/ 12146 h 3434321"/>
              <a:gd name="connsiteX1" fmla="*/ 464820 w 2918460"/>
              <a:gd name="connsiteY1" fmla="*/ 4526 h 3434321"/>
              <a:gd name="connsiteX2" fmla="*/ 952500 w 2918460"/>
              <a:gd name="connsiteY2" fmla="*/ 73106 h 3434321"/>
              <a:gd name="connsiteX3" fmla="*/ 1440180 w 2918460"/>
              <a:gd name="connsiteY3" fmla="*/ 134066 h 3434321"/>
              <a:gd name="connsiteX4" fmla="*/ 1554480 w 2918460"/>
              <a:gd name="connsiteY4" fmla="*/ 423626 h 3434321"/>
              <a:gd name="connsiteX5" fmla="*/ 1539240 w 2918460"/>
              <a:gd name="connsiteY5" fmla="*/ 1482806 h 3434321"/>
              <a:gd name="connsiteX6" fmla="*/ 1539240 w 2918460"/>
              <a:gd name="connsiteY6" fmla="*/ 2488646 h 3434321"/>
              <a:gd name="connsiteX7" fmla="*/ 1600200 w 2918460"/>
              <a:gd name="connsiteY7" fmla="*/ 3273506 h 3434321"/>
              <a:gd name="connsiteX8" fmla="*/ 2545080 w 2918460"/>
              <a:gd name="connsiteY8" fmla="*/ 3433526 h 3434321"/>
              <a:gd name="connsiteX9" fmla="*/ 2918460 w 2918460"/>
              <a:gd name="connsiteY9" fmla="*/ 3334466 h 343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8460" h="3434321">
                <a:moveTo>
                  <a:pt x="0" y="12146"/>
                </a:moveTo>
                <a:cubicBezTo>
                  <a:pt x="153035" y="3256"/>
                  <a:pt x="306070" y="-5634"/>
                  <a:pt x="464820" y="4526"/>
                </a:cubicBezTo>
                <a:cubicBezTo>
                  <a:pt x="623570" y="14686"/>
                  <a:pt x="952500" y="73106"/>
                  <a:pt x="952500" y="73106"/>
                </a:cubicBezTo>
                <a:cubicBezTo>
                  <a:pt x="1115060" y="94696"/>
                  <a:pt x="1339850" y="75646"/>
                  <a:pt x="1440180" y="134066"/>
                </a:cubicBezTo>
                <a:cubicBezTo>
                  <a:pt x="1540510" y="192486"/>
                  <a:pt x="1537970" y="198836"/>
                  <a:pt x="1554480" y="423626"/>
                </a:cubicBezTo>
                <a:cubicBezTo>
                  <a:pt x="1570990" y="648416"/>
                  <a:pt x="1541780" y="1138636"/>
                  <a:pt x="1539240" y="1482806"/>
                </a:cubicBezTo>
                <a:cubicBezTo>
                  <a:pt x="1536700" y="1826976"/>
                  <a:pt x="1529080" y="2190196"/>
                  <a:pt x="1539240" y="2488646"/>
                </a:cubicBezTo>
                <a:cubicBezTo>
                  <a:pt x="1549400" y="2787096"/>
                  <a:pt x="1432560" y="3116026"/>
                  <a:pt x="1600200" y="3273506"/>
                </a:cubicBezTo>
                <a:cubicBezTo>
                  <a:pt x="1767840" y="3430986"/>
                  <a:pt x="2325370" y="3423366"/>
                  <a:pt x="2545080" y="3433526"/>
                </a:cubicBezTo>
                <a:cubicBezTo>
                  <a:pt x="2764790" y="3443686"/>
                  <a:pt x="2853690" y="3353516"/>
                  <a:pt x="2918460" y="3334466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223047" y="5259872"/>
            <a:ext cx="165733" cy="17398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400517" y="5259872"/>
            <a:ext cx="311944" cy="17398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6319360" y="5461430"/>
                <a:ext cx="60574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kumimoji="1" lang="en-US" altLang="ja-JP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sz="11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ja-JP" sz="11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360" y="5461430"/>
                <a:ext cx="605742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8081" r="-3030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正方形/長方形 63"/>
          <p:cNvSpPr/>
          <p:nvPr/>
        </p:nvSpPr>
        <p:spPr>
          <a:xfrm>
            <a:off x="10011680" y="4527614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139361" y="4481910"/>
            <a:ext cx="504000" cy="15234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247526" y="1686692"/>
            <a:ext cx="432000" cy="15234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120374" y="1718735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003133" y="2516309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143097" y="2494218"/>
            <a:ext cx="288000" cy="1523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514450" y="2494218"/>
            <a:ext cx="270000" cy="1523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0120230" y="3115386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0260194" y="3093295"/>
            <a:ext cx="288000" cy="1523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698639" y="3110448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コネクタ 74"/>
          <p:cNvCxnSpPr/>
          <p:nvPr/>
        </p:nvCxnSpPr>
        <p:spPr>
          <a:xfrm>
            <a:off x="9862067" y="2731070"/>
            <a:ext cx="57729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>
            <a:endCxn id="73" idx="0"/>
          </p:cNvCxnSpPr>
          <p:nvPr/>
        </p:nvCxnSpPr>
        <p:spPr>
          <a:xfrm flipH="1">
            <a:off x="9761002" y="2731070"/>
            <a:ext cx="375403" cy="379378"/>
          </a:xfrm>
          <a:prstGeom prst="straightConnector1">
            <a:avLst/>
          </a:prstGeom>
          <a:ln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図 82"/>
          <p:cNvPicPr>
            <a:picLocks noChangeAspect="1"/>
          </p:cNvPicPr>
          <p:nvPr/>
        </p:nvPicPr>
        <p:blipFill rotWithShape="1">
          <a:blip r:embed="rId8"/>
          <a:srcRect l="26914" t="76149" r="4761" b="18424"/>
          <a:stretch/>
        </p:blipFill>
        <p:spPr>
          <a:xfrm>
            <a:off x="10103072" y="2797849"/>
            <a:ext cx="2083180" cy="234624"/>
          </a:xfrm>
          <a:prstGeom prst="rect">
            <a:avLst/>
          </a:prstGeom>
          <a:ln>
            <a:noFill/>
          </a:ln>
        </p:spPr>
      </p:pic>
      <p:cxnSp>
        <p:nvCxnSpPr>
          <p:cNvPr id="84" name="直線矢印コネクタ 83"/>
          <p:cNvCxnSpPr/>
          <p:nvPr/>
        </p:nvCxnSpPr>
        <p:spPr>
          <a:xfrm>
            <a:off x="10127859" y="2731069"/>
            <a:ext cx="386591" cy="153351"/>
          </a:xfrm>
          <a:prstGeom prst="straightConnector1">
            <a:avLst/>
          </a:prstGeom>
          <a:ln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>
            <a:off x="10641837" y="2648154"/>
            <a:ext cx="37689" cy="205793"/>
          </a:xfrm>
          <a:prstGeom prst="straightConnector1">
            <a:avLst/>
          </a:prstGeom>
          <a:ln>
            <a:solidFill>
              <a:srgbClr val="92D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正方形/長方形 88"/>
          <p:cNvSpPr/>
          <p:nvPr/>
        </p:nvSpPr>
        <p:spPr>
          <a:xfrm>
            <a:off x="11903836" y="4826687"/>
            <a:ext cx="200872" cy="12289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8284644" y="5253522"/>
            <a:ext cx="15091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8144103" y="2227555"/>
            <a:ext cx="432000" cy="15234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686569" y="2227555"/>
            <a:ext cx="288000" cy="1523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057922" y="2227555"/>
            <a:ext cx="270000" cy="15234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96030" y="4481910"/>
            <a:ext cx="144000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562963" y="1698202"/>
            <a:ext cx="9835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438075" y="2503771"/>
            <a:ext cx="9835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9589899" y="4520587"/>
            <a:ext cx="9835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16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5"/>
          <a:stretch/>
        </p:blipFill>
        <p:spPr>
          <a:xfrm>
            <a:off x="2480101" y="5965545"/>
            <a:ext cx="736271" cy="17502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54191" cy="53801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91" y="0"/>
            <a:ext cx="4061812" cy="581456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5"/>
          <a:srcRect l="10468" t="75038" r="20173" b="17618"/>
          <a:stretch/>
        </p:blipFill>
        <p:spPr>
          <a:xfrm>
            <a:off x="0" y="-285610"/>
            <a:ext cx="2790825" cy="209550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2790826" y="-396279"/>
            <a:ext cx="271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二乗誤差関数にリプレゼンターを入れた場合，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採用すると二乗誤差を最小化する関数</a:t>
            </a:r>
            <a:r>
              <a:rPr lang="en-US" altLang="ja-JP" sz="900" dirty="0" smtClean="0"/>
              <a:t>f</a:t>
            </a:r>
            <a:r>
              <a:rPr lang="ja-JP" altLang="en-US" sz="900" dirty="0" smtClean="0"/>
              <a:t>はこうなる．</a:t>
            </a:r>
            <a:endParaRPr kumimoji="1" lang="en-US" altLang="ja-JP" sz="900" dirty="0" smtClean="0"/>
          </a:p>
        </p:txBody>
      </p:sp>
      <p:sp>
        <p:nvSpPr>
          <p:cNvPr id="20" name="フリーフォーム 19"/>
          <p:cNvSpPr/>
          <p:nvPr/>
        </p:nvSpPr>
        <p:spPr>
          <a:xfrm>
            <a:off x="2479006" y="-76060"/>
            <a:ext cx="2556544" cy="684581"/>
          </a:xfrm>
          <a:custGeom>
            <a:avLst/>
            <a:gdLst>
              <a:gd name="connsiteX0" fmla="*/ 2190750 w 2210359"/>
              <a:gd name="connsiteY0" fmla="*/ 0 h 733425"/>
              <a:gd name="connsiteX1" fmla="*/ 2152650 w 2210359"/>
              <a:gd name="connsiteY1" fmla="*/ 47625 h 733425"/>
              <a:gd name="connsiteX2" fmla="*/ 1704975 w 2210359"/>
              <a:gd name="connsiteY2" fmla="*/ 76200 h 733425"/>
              <a:gd name="connsiteX3" fmla="*/ 1419225 w 2210359"/>
              <a:gd name="connsiteY3" fmla="*/ 104775 h 733425"/>
              <a:gd name="connsiteX4" fmla="*/ 1390650 w 2210359"/>
              <a:gd name="connsiteY4" fmla="*/ 342900 h 733425"/>
              <a:gd name="connsiteX5" fmla="*/ 1247775 w 2210359"/>
              <a:gd name="connsiteY5" fmla="*/ 666750 h 733425"/>
              <a:gd name="connsiteX6" fmla="*/ 657225 w 2210359"/>
              <a:gd name="connsiteY6" fmla="*/ 685800 h 733425"/>
              <a:gd name="connsiteX7" fmla="*/ 180975 w 2210359"/>
              <a:gd name="connsiteY7" fmla="*/ 647700 h 733425"/>
              <a:gd name="connsiteX8" fmla="*/ 0 w 2210359"/>
              <a:gd name="connsiteY8" fmla="*/ 733425 h 733425"/>
              <a:gd name="connsiteX0" fmla="*/ 2190750 w 2193137"/>
              <a:gd name="connsiteY0" fmla="*/ 0 h 733425"/>
              <a:gd name="connsiteX1" fmla="*/ 2003503 w 2193137"/>
              <a:gd name="connsiteY1" fmla="*/ 66675 h 733425"/>
              <a:gd name="connsiteX2" fmla="*/ 1704975 w 2193137"/>
              <a:gd name="connsiteY2" fmla="*/ 76200 h 733425"/>
              <a:gd name="connsiteX3" fmla="*/ 1419225 w 2193137"/>
              <a:gd name="connsiteY3" fmla="*/ 104775 h 733425"/>
              <a:gd name="connsiteX4" fmla="*/ 1390650 w 2193137"/>
              <a:gd name="connsiteY4" fmla="*/ 342900 h 733425"/>
              <a:gd name="connsiteX5" fmla="*/ 1247775 w 2193137"/>
              <a:gd name="connsiteY5" fmla="*/ 666750 h 733425"/>
              <a:gd name="connsiteX6" fmla="*/ 657225 w 2193137"/>
              <a:gd name="connsiteY6" fmla="*/ 685800 h 733425"/>
              <a:gd name="connsiteX7" fmla="*/ 180975 w 2193137"/>
              <a:gd name="connsiteY7" fmla="*/ 647700 h 733425"/>
              <a:gd name="connsiteX8" fmla="*/ 0 w 2193137"/>
              <a:gd name="connsiteY8" fmla="*/ 733425 h 733425"/>
              <a:gd name="connsiteX0" fmla="*/ 2190750 w 2193137"/>
              <a:gd name="connsiteY0" fmla="*/ 0 h 733425"/>
              <a:gd name="connsiteX1" fmla="*/ 2003503 w 2193137"/>
              <a:gd name="connsiteY1" fmla="*/ 66675 h 733425"/>
              <a:gd name="connsiteX2" fmla="*/ 1704975 w 2193137"/>
              <a:gd name="connsiteY2" fmla="*/ 76200 h 733425"/>
              <a:gd name="connsiteX3" fmla="*/ 1419225 w 2193137"/>
              <a:gd name="connsiteY3" fmla="*/ 104775 h 733425"/>
              <a:gd name="connsiteX4" fmla="*/ 1325025 w 2193137"/>
              <a:gd name="connsiteY4" fmla="*/ 349250 h 733425"/>
              <a:gd name="connsiteX5" fmla="*/ 1247775 w 2193137"/>
              <a:gd name="connsiteY5" fmla="*/ 666750 h 733425"/>
              <a:gd name="connsiteX6" fmla="*/ 657225 w 2193137"/>
              <a:gd name="connsiteY6" fmla="*/ 685800 h 733425"/>
              <a:gd name="connsiteX7" fmla="*/ 180975 w 2193137"/>
              <a:gd name="connsiteY7" fmla="*/ 647700 h 733425"/>
              <a:gd name="connsiteX8" fmla="*/ 0 w 2193137"/>
              <a:gd name="connsiteY8" fmla="*/ 733425 h 733425"/>
              <a:gd name="connsiteX0" fmla="*/ 2190750 w 2193137"/>
              <a:gd name="connsiteY0" fmla="*/ 0 h 733425"/>
              <a:gd name="connsiteX1" fmla="*/ 2003503 w 2193137"/>
              <a:gd name="connsiteY1" fmla="*/ 66675 h 733425"/>
              <a:gd name="connsiteX2" fmla="*/ 1704975 w 2193137"/>
              <a:gd name="connsiteY2" fmla="*/ 76200 h 733425"/>
              <a:gd name="connsiteX3" fmla="*/ 1419225 w 2193137"/>
              <a:gd name="connsiteY3" fmla="*/ 104775 h 733425"/>
              <a:gd name="connsiteX4" fmla="*/ 1325025 w 2193137"/>
              <a:gd name="connsiteY4" fmla="*/ 349250 h 733425"/>
              <a:gd name="connsiteX5" fmla="*/ 1194082 w 2193137"/>
              <a:gd name="connsiteY5" fmla="*/ 685800 h 733425"/>
              <a:gd name="connsiteX6" fmla="*/ 657225 w 2193137"/>
              <a:gd name="connsiteY6" fmla="*/ 685800 h 733425"/>
              <a:gd name="connsiteX7" fmla="*/ 180975 w 2193137"/>
              <a:gd name="connsiteY7" fmla="*/ 647700 h 733425"/>
              <a:gd name="connsiteX8" fmla="*/ 0 w 2193137"/>
              <a:gd name="connsiteY8" fmla="*/ 733425 h 733425"/>
              <a:gd name="connsiteX0" fmla="*/ 2190750 w 2193137"/>
              <a:gd name="connsiteY0" fmla="*/ 0 h 733425"/>
              <a:gd name="connsiteX1" fmla="*/ 2003503 w 2193137"/>
              <a:gd name="connsiteY1" fmla="*/ 66675 h 733425"/>
              <a:gd name="connsiteX2" fmla="*/ 1704975 w 2193137"/>
              <a:gd name="connsiteY2" fmla="*/ 76200 h 733425"/>
              <a:gd name="connsiteX3" fmla="*/ 1419225 w 2193137"/>
              <a:gd name="connsiteY3" fmla="*/ 104775 h 733425"/>
              <a:gd name="connsiteX4" fmla="*/ 1325025 w 2193137"/>
              <a:gd name="connsiteY4" fmla="*/ 349250 h 733425"/>
              <a:gd name="connsiteX5" fmla="*/ 1194082 w 2193137"/>
              <a:gd name="connsiteY5" fmla="*/ 654050 h 733425"/>
              <a:gd name="connsiteX6" fmla="*/ 657225 w 2193137"/>
              <a:gd name="connsiteY6" fmla="*/ 685800 h 733425"/>
              <a:gd name="connsiteX7" fmla="*/ 180975 w 2193137"/>
              <a:gd name="connsiteY7" fmla="*/ 647700 h 733425"/>
              <a:gd name="connsiteX8" fmla="*/ 0 w 2193137"/>
              <a:gd name="connsiteY8" fmla="*/ 733425 h 733425"/>
              <a:gd name="connsiteX0" fmla="*/ 2190750 w 2193137"/>
              <a:gd name="connsiteY0" fmla="*/ 0 h 733425"/>
              <a:gd name="connsiteX1" fmla="*/ 2003503 w 2193137"/>
              <a:gd name="connsiteY1" fmla="*/ 66675 h 733425"/>
              <a:gd name="connsiteX2" fmla="*/ 1704975 w 2193137"/>
              <a:gd name="connsiteY2" fmla="*/ 76200 h 733425"/>
              <a:gd name="connsiteX3" fmla="*/ 1333107 w 2193137"/>
              <a:gd name="connsiteY3" fmla="*/ 104775 h 733425"/>
              <a:gd name="connsiteX4" fmla="*/ 1325025 w 2193137"/>
              <a:gd name="connsiteY4" fmla="*/ 349250 h 733425"/>
              <a:gd name="connsiteX5" fmla="*/ 1194082 w 2193137"/>
              <a:gd name="connsiteY5" fmla="*/ 654050 h 733425"/>
              <a:gd name="connsiteX6" fmla="*/ 657225 w 2193137"/>
              <a:gd name="connsiteY6" fmla="*/ 685800 h 733425"/>
              <a:gd name="connsiteX7" fmla="*/ 180975 w 2193137"/>
              <a:gd name="connsiteY7" fmla="*/ 647700 h 733425"/>
              <a:gd name="connsiteX8" fmla="*/ 0 w 2193137"/>
              <a:gd name="connsiteY8" fmla="*/ 733425 h 733425"/>
              <a:gd name="connsiteX0" fmla="*/ 2190750 w 2193137"/>
              <a:gd name="connsiteY0" fmla="*/ 0 h 733425"/>
              <a:gd name="connsiteX1" fmla="*/ 2003503 w 2193137"/>
              <a:gd name="connsiteY1" fmla="*/ 66675 h 733425"/>
              <a:gd name="connsiteX2" fmla="*/ 1704975 w 2193137"/>
              <a:gd name="connsiteY2" fmla="*/ 76200 h 733425"/>
              <a:gd name="connsiteX3" fmla="*/ 1333107 w 2193137"/>
              <a:gd name="connsiteY3" fmla="*/ 104775 h 733425"/>
              <a:gd name="connsiteX4" fmla="*/ 1279095 w 2193137"/>
              <a:gd name="connsiteY4" fmla="*/ 393700 h 733425"/>
              <a:gd name="connsiteX5" fmla="*/ 1194082 w 2193137"/>
              <a:gd name="connsiteY5" fmla="*/ 654050 h 733425"/>
              <a:gd name="connsiteX6" fmla="*/ 657225 w 2193137"/>
              <a:gd name="connsiteY6" fmla="*/ 685800 h 733425"/>
              <a:gd name="connsiteX7" fmla="*/ 180975 w 2193137"/>
              <a:gd name="connsiteY7" fmla="*/ 647700 h 733425"/>
              <a:gd name="connsiteX8" fmla="*/ 0 w 2193137"/>
              <a:gd name="connsiteY8" fmla="*/ 733425 h 733425"/>
              <a:gd name="connsiteX0" fmla="*/ 2190750 w 2193137"/>
              <a:gd name="connsiteY0" fmla="*/ 0 h 733425"/>
              <a:gd name="connsiteX1" fmla="*/ 2003503 w 2193137"/>
              <a:gd name="connsiteY1" fmla="*/ 66675 h 733425"/>
              <a:gd name="connsiteX2" fmla="*/ 1704975 w 2193137"/>
              <a:gd name="connsiteY2" fmla="*/ 76200 h 733425"/>
              <a:gd name="connsiteX3" fmla="*/ 1333107 w 2193137"/>
              <a:gd name="connsiteY3" fmla="*/ 104775 h 733425"/>
              <a:gd name="connsiteX4" fmla="*/ 1279095 w 2193137"/>
              <a:gd name="connsiteY4" fmla="*/ 393700 h 733425"/>
              <a:gd name="connsiteX5" fmla="*/ 1194082 w 2193137"/>
              <a:gd name="connsiteY5" fmla="*/ 654050 h 733425"/>
              <a:gd name="connsiteX6" fmla="*/ 657225 w 2193137"/>
              <a:gd name="connsiteY6" fmla="*/ 685800 h 733425"/>
              <a:gd name="connsiteX7" fmla="*/ 180975 w 2193137"/>
              <a:gd name="connsiteY7" fmla="*/ 647700 h 733425"/>
              <a:gd name="connsiteX8" fmla="*/ 0 w 2193137"/>
              <a:gd name="connsiteY8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3137" h="733425">
                <a:moveTo>
                  <a:pt x="2190750" y="0"/>
                </a:moveTo>
                <a:cubicBezTo>
                  <a:pt x="2212181" y="17462"/>
                  <a:pt x="2084466" y="53975"/>
                  <a:pt x="2003503" y="66675"/>
                </a:cubicBezTo>
                <a:cubicBezTo>
                  <a:pt x="1922540" y="79375"/>
                  <a:pt x="1816708" y="69850"/>
                  <a:pt x="1704975" y="76200"/>
                </a:cubicBezTo>
                <a:cubicBezTo>
                  <a:pt x="1593242" y="82550"/>
                  <a:pt x="1404087" y="51858"/>
                  <a:pt x="1333107" y="104775"/>
                </a:cubicBezTo>
                <a:cubicBezTo>
                  <a:pt x="1262127" y="157692"/>
                  <a:pt x="1285042" y="302154"/>
                  <a:pt x="1279095" y="393700"/>
                </a:cubicBezTo>
                <a:cubicBezTo>
                  <a:pt x="1273148" y="485246"/>
                  <a:pt x="1297727" y="605367"/>
                  <a:pt x="1194082" y="654050"/>
                </a:cubicBezTo>
                <a:cubicBezTo>
                  <a:pt x="1090437" y="702733"/>
                  <a:pt x="826076" y="686858"/>
                  <a:pt x="657225" y="685800"/>
                </a:cubicBezTo>
                <a:cubicBezTo>
                  <a:pt x="488374" y="684742"/>
                  <a:pt x="290512" y="639763"/>
                  <a:pt x="180975" y="647700"/>
                </a:cubicBezTo>
                <a:cubicBezTo>
                  <a:pt x="71437" y="655638"/>
                  <a:pt x="35718" y="694531"/>
                  <a:pt x="0" y="733425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100476" y="659130"/>
            <a:ext cx="504000" cy="15234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979674" y="698793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400002" y="687827"/>
            <a:ext cx="77444" cy="12289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631300" y="413043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991693" y="1695743"/>
            <a:ext cx="113386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487284" y="1695743"/>
            <a:ext cx="182611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123448" y="1651293"/>
            <a:ext cx="396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694210" y="2514893"/>
            <a:ext cx="150918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978081" y="2514893"/>
            <a:ext cx="166010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054736" y="1981179"/>
            <a:ext cx="396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41553" y="2015318"/>
            <a:ext cx="150918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225459" y="2514893"/>
            <a:ext cx="103078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5306" y="3022893"/>
            <a:ext cx="85188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97806" y="3619793"/>
            <a:ext cx="85188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85206" y="3822993"/>
            <a:ext cx="85188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649006" y="3816643"/>
            <a:ext cx="85188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446960" y="4311943"/>
            <a:ext cx="85188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95694" y="4623093"/>
            <a:ext cx="85188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640234" y="3314993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380430" y="3336922"/>
            <a:ext cx="166010" cy="101565"/>
          </a:xfrm>
          <a:prstGeom prst="rect">
            <a:avLst/>
          </a:prstGeom>
          <a:noFill/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48750" y="2986365"/>
            <a:ext cx="396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822746" y="3274504"/>
            <a:ext cx="396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563921" y="3271480"/>
            <a:ext cx="396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097684" y="2782336"/>
            <a:ext cx="396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287806" y="2815646"/>
            <a:ext cx="150918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026066" y="2784931"/>
            <a:ext cx="220959" cy="1351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32650" y="3304027"/>
            <a:ext cx="150918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378881" y="3610813"/>
            <a:ext cx="150918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307870" y="3819608"/>
            <a:ext cx="182611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452546" y="4319517"/>
            <a:ext cx="137198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021657" y="4319517"/>
            <a:ext cx="166010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678307" y="4623093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945268" y="4819943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3156759" y="4819943"/>
            <a:ext cx="166010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698307" y="1179571"/>
            <a:ext cx="113386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411901" y="707376"/>
            <a:ext cx="113386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040552" y="707376"/>
            <a:ext cx="113386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7409899" y="707376"/>
            <a:ext cx="113386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535985" y="681477"/>
            <a:ext cx="378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152918" y="74070"/>
            <a:ext cx="378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622193" y="74070"/>
            <a:ext cx="252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975891" y="74070"/>
            <a:ext cx="504000" cy="1800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441650" y="476197"/>
            <a:ext cx="115943" cy="135236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556513" y="476197"/>
            <a:ext cx="105403" cy="1352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266117" y="476197"/>
            <a:ext cx="105403" cy="1352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874727" y="1158084"/>
            <a:ext cx="115943" cy="135236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989590" y="1158084"/>
            <a:ext cx="105403" cy="1352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699194" y="1158084"/>
            <a:ext cx="105403" cy="1352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138536" y="1135702"/>
            <a:ext cx="4158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674790" y="1135702"/>
            <a:ext cx="396000" cy="18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549007" y="1135702"/>
            <a:ext cx="127537" cy="180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423327" y="1135702"/>
            <a:ext cx="127537" cy="180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343896" y="1912618"/>
            <a:ext cx="113386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118790" y="2491379"/>
            <a:ext cx="115943" cy="135236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7233653" y="2491379"/>
            <a:ext cx="105403" cy="1352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943257" y="2491379"/>
            <a:ext cx="105403" cy="1352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163982" y="2516641"/>
            <a:ext cx="113386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274398" y="3291479"/>
            <a:ext cx="115943" cy="135236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389261" y="3291479"/>
            <a:ext cx="105403" cy="1352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098865" y="3291479"/>
            <a:ext cx="105403" cy="13523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371263" y="3769181"/>
            <a:ext cx="468000" cy="15234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250461" y="3801224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683489" y="3790258"/>
            <a:ext cx="77444" cy="12289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164601" y="3802194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6543916" y="3802194"/>
            <a:ext cx="8518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867335" y="3802194"/>
            <a:ext cx="8518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フリーフォーム 103"/>
          <p:cNvSpPr/>
          <p:nvPr/>
        </p:nvSpPr>
        <p:spPr>
          <a:xfrm>
            <a:off x="4471988" y="4233862"/>
            <a:ext cx="3643312" cy="61912"/>
          </a:xfrm>
          <a:custGeom>
            <a:avLst/>
            <a:gdLst>
              <a:gd name="connsiteX0" fmla="*/ 3643312 w 3643312"/>
              <a:gd name="connsiteY0" fmla="*/ 0 h 61912"/>
              <a:gd name="connsiteX1" fmla="*/ 0 w 3643312"/>
              <a:gd name="connsiteY1" fmla="*/ 0 h 61912"/>
              <a:gd name="connsiteX2" fmla="*/ 0 w 3643312"/>
              <a:gd name="connsiteY2" fmla="*/ 61912 h 6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61912">
                <a:moveTo>
                  <a:pt x="3643312" y="0"/>
                </a:moveTo>
                <a:lnTo>
                  <a:pt x="0" y="0"/>
                </a:lnTo>
                <a:lnTo>
                  <a:pt x="0" y="61912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" name="図 10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6003" y="4105327"/>
            <a:ext cx="877666" cy="27005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5" name="テキスト ボックス 104"/>
          <p:cNvSpPr txBox="1"/>
          <p:nvPr/>
        </p:nvSpPr>
        <p:spPr>
          <a:xfrm>
            <a:off x="5096549" y="3567932"/>
            <a:ext cx="1853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C00000"/>
                </a:solidFill>
              </a:rPr>
              <a:t>サンプル点数だけ</a:t>
            </a:r>
            <a:r>
              <a:rPr lang="en-US" altLang="ja-JP" sz="800" dirty="0" smtClean="0">
                <a:solidFill>
                  <a:srgbClr val="C00000"/>
                </a:solidFill>
              </a:rPr>
              <a:t>α</a:t>
            </a:r>
            <a:r>
              <a:rPr lang="ja-JP" altLang="en-US" sz="800" dirty="0" smtClean="0">
                <a:solidFill>
                  <a:srgbClr val="C00000"/>
                </a:solidFill>
              </a:rPr>
              <a:t>を求める</a:t>
            </a:r>
            <a:endParaRPr kumimoji="1" lang="ja-JP" altLang="en-US" sz="800" dirty="0">
              <a:solidFill>
                <a:srgbClr val="C00000"/>
              </a:solidFill>
            </a:endParaRPr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7992742" y="3911828"/>
            <a:ext cx="1170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C00000"/>
                </a:solidFill>
              </a:rPr>
              <a:t>次元数だけ</a:t>
            </a:r>
            <a:r>
              <a:rPr kumimoji="1" lang="en-US" altLang="ja-JP" sz="800" dirty="0" smtClean="0">
                <a:solidFill>
                  <a:srgbClr val="C00000"/>
                </a:solidFill>
              </a:rPr>
              <a:t>w</a:t>
            </a:r>
            <a:r>
              <a:rPr kumimoji="1" lang="ja-JP" altLang="en-US" sz="800" dirty="0" smtClean="0">
                <a:solidFill>
                  <a:srgbClr val="C00000"/>
                </a:solidFill>
              </a:rPr>
              <a:t>を求める</a:t>
            </a:r>
            <a:endParaRPr kumimoji="1" lang="ja-JP" altLang="en-US" sz="800" dirty="0">
              <a:solidFill>
                <a:srgbClr val="C00000"/>
              </a:solidFill>
            </a:endParaRPr>
          </a:p>
        </p:txBody>
      </p:sp>
      <p:cxnSp>
        <p:nvCxnSpPr>
          <p:cNvPr id="108" name="直線コネクタ 107"/>
          <p:cNvCxnSpPr/>
          <p:nvPr/>
        </p:nvCxnSpPr>
        <p:spPr>
          <a:xfrm>
            <a:off x="5217122" y="5029200"/>
            <a:ext cx="286483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>
            <a:off x="4098865" y="5243513"/>
            <a:ext cx="3983096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/>
          <p:nvPr/>
        </p:nvCxnSpPr>
        <p:spPr>
          <a:xfrm>
            <a:off x="4098865" y="5434014"/>
            <a:ext cx="203967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フリーフォーム 112"/>
          <p:cNvSpPr/>
          <p:nvPr/>
        </p:nvSpPr>
        <p:spPr>
          <a:xfrm>
            <a:off x="1552616" y="1816100"/>
            <a:ext cx="2473929" cy="1524000"/>
          </a:xfrm>
          <a:custGeom>
            <a:avLst/>
            <a:gdLst>
              <a:gd name="connsiteX0" fmla="*/ 3134 w 2514941"/>
              <a:gd name="connsiteY0" fmla="*/ 0 h 1524000"/>
              <a:gd name="connsiteX1" fmla="*/ 47584 w 2514941"/>
              <a:gd name="connsiteY1" fmla="*/ 95250 h 1524000"/>
              <a:gd name="connsiteX2" fmla="*/ 333334 w 2514941"/>
              <a:gd name="connsiteY2" fmla="*/ 127000 h 1524000"/>
              <a:gd name="connsiteX3" fmla="*/ 1038184 w 2514941"/>
              <a:gd name="connsiteY3" fmla="*/ 107950 h 1524000"/>
              <a:gd name="connsiteX4" fmla="*/ 1844634 w 2514941"/>
              <a:gd name="connsiteY4" fmla="*/ 69850 h 1524000"/>
              <a:gd name="connsiteX5" fmla="*/ 2390734 w 2514941"/>
              <a:gd name="connsiteY5" fmla="*/ 139700 h 1524000"/>
              <a:gd name="connsiteX6" fmla="*/ 2505034 w 2514941"/>
              <a:gd name="connsiteY6" fmla="*/ 419100 h 1524000"/>
              <a:gd name="connsiteX7" fmla="*/ 2485984 w 2514941"/>
              <a:gd name="connsiteY7" fmla="*/ 1212850 h 1524000"/>
              <a:gd name="connsiteX8" fmla="*/ 2301834 w 2514941"/>
              <a:gd name="connsiteY8" fmla="*/ 1390650 h 1524000"/>
              <a:gd name="connsiteX9" fmla="*/ 1800184 w 2514941"/>
              <a:gd name="connsiteY9" fmla="*/ 1333500 h 1524000"/>
              <a:gd name="connsiteX10" fmla="*/ 1381084 w 2514941"/>
              <a:gd name="connsiteY10" fmla="*/ 1308100 h 1524000"/>
              <a:gd name="connsiteX11" fmla="*/ 936584 w 2514941"/>
              <a:gd name="connsiteY11" fmla="*/ 1384300 h 1524000"/>
              <a:gd name="connsiteX12" fmla="*/ 866734 w 2514941"/>
              <a:gd name="connsiteY12" fmla="*/ 1524000 h 1524000"/>
              <a:gd name="connsiteX0" fmla="*/ 3134 w 2512717"/>
              <a:gd name="connsiteY0" fmla="*/ 0 h 1524000"/>
              <a:gd name="connsiteX1" fmla="*/ 47584 w 2512717"/>
              <a:gd name="connsiteY1" fmla="*/ 95250 h 1524000"/>
              <a:gd name="connsiteX2" fmla="*/ 333334 w 2512717"/>
              <a:gd name="connsiteY2" fmla="*/ 127000 h 1524000"/>
              <a:gd name="connsiteX3" fmla="*/ 1038184 w 2512717"/>
              <a:gd name="connsiteY3" fmla="*/ 107950 h 1524000"/>
              <a:gd name="connsiteX4" fmla="*/ 1844634 w 2512717"/>
              <a:gd name="connsiteY4" fmla="*/ 69850 h 1524000"/>
              <a:gd name="connsiteX5" fmla="*/ 2421692 w 2512717"/>
              <a:gd name="connsiteY5" fmla="*/ 101600 h 1524000"/>
              <a:gd name="connsiteX6" fmla="*/ 2505034 w 2512717"/>
              <a:gd name="connsiteY6" fmla="*/ 419100 h 1524000"/>
              <a:gd name="connsiteX7" fmla="*/ 2485984 w 2512717"/>
              <a:gd name="connsiteY7" fmla="*/ 1212850 h 1524000"/>
              <a:gd name="connsiteX8" fmla="*/ 2301834 w 2512717"/>
              <a:gd name="connsiteY8" fmla="*/ 1390650 h 1524000"/>
              <a:gd name="connsiteX9" fmla="*/ 1800184 w 2512717"/>
              <a:gd name="connsiteY9" fmla="*/ 1333500 h 1524000"/>
              <a:gd name="connsiteX10" fmla="*/ 1381084 w 2512717"/>
              <a:gd name="connsiteY10" fmla="*/ 1308100 h 1524000"/>
              <a:gd name="connsiteX11" fmla="*/ 936584 w 2512717"/>
              <a:gd name="connsiteY11" fmla="*/ 1384300 h 1524000"/>
              <a:gd name="connsiteX12" fmla="*/ 866734 w 2512717"/>
              <a:gd name="connsiteY12" fmla="*/ 1524000 h 1524000"/>
              <a:gd name="connsiteX0" fmla="*/ 3134 w 2512717"/>
              <a:gd name="connsiteY0" fmla="*/ 0 h 1524000"/>
              <a:gd name="connsiteX1" fmla="*/ 47584 w 2512717"/>
              <a:gd name="connsiteY1" fmla="*/ 95250 h 1524000"/>
              <a:gd name="connsiteX2" fmla="*/ 333334 w 2512717"/>
              <a:gd name="connsiteY2" fmla="*/ 127000 h 1524000"/>
              <a:gd name="connsiteX3" fmla="*/ 1038184 w 2512717"/>
              <a:gd name="connsiteY3" fmla="*/ 107950 h 1524000"/>
              <a:gd name="connsiteX4" fmla="*/ 1844634 w 2512717"/>
              <a:gd name="connsiteY4" fmla="*/ 69850 h 1524000"/>
              <a:gd name="connsiteX5" fmla="*/ 2421692 w 2512717"/>
              <a:gd name="connsiteY5" fmla="*/ 101600 h 1524000"/>
              <a:gd name="connsiteX6" fmla="*/ 2505034 w 2512717"/>
              <a:gd name="connsiteY6" fmla="*/ 419100 h 1524000"/>
              <a:gd name="connsiteX7" fmla="*/ 2485984 w 2512717"/>
              <a:gd name="connsiteY7" fmla="*/ 1212850 h 1524000"/>
              <a:gd name="connsiteX8" fmla="*/ 2301834 w 2512717"/>
              <a:gd name="connsiteY8" fmla="*/ 1329690 h 1524000"/>
              <a:gd name="connsiteX9" fmla="*/ 1800184 w 2512717"/>
              <a:gd name="connsiteY9" fmla="*/ 1333500 h 1524000"/>
              <a:gd name="connsiteX10" fmla="*/ 1381084 w 2512717"/>
              <a:gd name="connsiteY10" fmla="*/ 1308100 h 1524000"/>
              <a:gd name="connsiteX11" fmla="*/ 936584 w 2512717"/>
              <a:gd name="connsiteY11" fmla="*/ 1384300 h 1524000"/>
              <a:gd name="connsiteX12" fmla="*/ 866734 w 2512717"/>
              <a:gd name="connsiteY12" fmla="*/ 1524000 h 1524000"/>
              <a:gd name="connsiteX0" fmla="*/ 3134 w 2512717"/>
              <a:gd name="connsiteY0" fmla="*/ 0 h 1524000"/>
              <a:gd name="connsiteX1" fmla="*/ 47584 w 2512717"/>
              <a:gd name="connsiteY1" fmla="*/ 95250 h 1524000"/>
              <a:gd name="connsiteX2" fmla="*/ 333334 w 2512717"/>
              <a:gd name="connsiteY2" fmla="*/ 127000 h 1524000"/>
              <a:gd name="connsiteX3" fmla="*/ 1038184 w 2512717"/>
              <a:gd name="connsiteY3" fmla="*/ 107950 h 1524000"/>
              <a:gd name="connsiteX4" fmla="*/ 1844634 w 2512717"/>
              <a:gd name="connsiteY4" fmla="*/ 69850 h 1524000"/>
              <a:gd name="connsiteX5" fmla="*/ 2421692 w 2512717"/>
              <a:gd name="connsiteY5" fmla="*/ 101600 h 1524000"/>
              <a:gd name="connsiteX6" fmla="*/ 2505034 w 2512717"/>
              <a:gd name="connsiteY6" fmla="*/ 419100 h 1524000"/>
              <a:gd name="connsiteX7" fmla="*/ 2485984 w 2512717"/>
              <a:gd name="connsiteY7" fmla="*/ 1159510 h 1524000"/>
              <a:gd name="connsiteX8" fmla="*/ 2301834 w 2512717"/>
              <a:gd name="connsiteY8" fmla="*/ 1329690 h 1524000"/>
              <a:gd name="connsiteX9" fmla="*/ 1800184 w 2512717"/>
              <a:gd name="connsiteY9" fmla="*/ 1333500 h 1524000"/>
              <a:gd name="connsiteX10" fmla="*/ 1381084 w 2512717"/>
              <a:gd name="connsiteY10" fmla="*/ 1308100 h 1524000"/>
              <a:gd name="connsiteX11" fmla="*/ 936584 w 2512717"/>
              <a:gd name="connsiteY11" fmla="*/ 1384300 h 1524000"/>
              <a:gd name="connsiteX12" fmla="*/ 866734 w 2512717"/>
              <a:gd name="connsiteY12" fmla="*/ 1524000 h 1524000"/>
              <a:gd name="connsiteX0" fmla="*/ 3134 w 2512717"/>
              <a:gd name="connsiteY0" fmla="*/ 0 h 1524000"/>
              <a:gd name="connsiteX1" fmla="*/ 47584 w 2512717"/>
              <a:gd name="connsiteY1" fmla="*/ 95250 h 1524000"/>
              <a:gd name="connsiteX2" fmla="*/ 333334 w 2512717"/>
              <a:gd name="connsiteY2" fmla="*/ 127000 h 1524000"/>
              <a:gd name="connsiteX3" fmla="*/ 1038184 w 2512717"/>
              <a:gd name="connsiteY3" fmla="*/ 107950 h 1524000"/>
              <a:gd name="connsiteX4" fmla="*/ 1844634 w 2512717"/>
              <a:gd name="connsiteY4" fmla="*/ 69850 h 1524000"/>
              <a:gd name="connsiteX5" fmla="*/ 2421692 w 2512717"/>
              <a:gd name="connsiteY5" fmla="*/ 101600 h 1524000"/>
              <a:gd name="connsiteX6" fmla="*/ 2505034 w 2512717"/>
              <a:gd name="connsiteY6" fmla="*/ 419100 h 1524000"/>
              <a:gd name="connsiteX7" fmla="*/ 2485984 w 2512717"/>
              <a:gd name="connsiteY7" fmla="*/ 1159510 h 1524000"/>
              <a:gd name="connsiteX8" fmla="*/ 2301834 w 2512717"/>
              <a:gd name="connsiteY8" fmla="*/ 1329690 h 1524000"/>
              <a:gd name="connsiteX9" fmla="*/ 1800184 w 2512717"/>
              <a:gd name="connsiteY9" fmla="*/ 1333500 h 1524000"/>
              <a:gd name="connsiteX10" fmla="*/ 1365605 w 2512717"/>
              <a:gd name="connsiteY10" fmla="*/ 1346200 h 1524000"/>
              <a:gd name="connsiteX11" fmla="*/ 936584 w 2512717"/>
              <a:gd name="connsiteY11" fmla="*/ 1384300 h 1524000"/>
              <a:gd name="connsiteX12" fmla="*/ 866734 w 2512717"/>
              <a:gd name="connsiteY12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2717" h="1524000">
                <a:moveTo>
                  <a:pt x="3134" y="0"/>
                </a:moveTo>
                <a:cubicBezTo>
                  <a:pt x="-2158" y="37041"/>
                  <a:pt x="-7449" y="74083"/>
                  <a:pt x="47584" y="95250"/>
                </a:cubicBezTo>
                <a:cubicBezTo>
                  <a:pt x="102617" y="116417"/>
                  <a:pt x="168234" y="124883"/>
                  <a:pt x="333334" y="127000"/>
                </a:cubicBezTo>
                <a:cubicBezTo>
                  <a:pt x="498434" y="129117"/>
                  <a:pt x="1038184" y="107950"/>
                  <a:pt x="1038184" y="107950"/>
                </a:cubicBezTo>
                <a:cubicBezTo>
                  <a:pt x="1290067" y="98425"/>
                  <a:pt x="1614049" y="70908"/>
                  <a:pt x="1844634" y="69850"/>
                </a:cubicBezTo>
                <a:cubicBezTo>
                  <a:pt x="2075219" y="68792"/>
                  <a:pt x="2311625" y="43392"/>
                  <a:pt x="2421692" y="101600"/>
                </a:cubicBezTo>
                <a:cubicBezTo>
                  <a:pt x="2531759" y="159808"/>
                  <a:pt x="2494319" y="242782"/>
                  <a:pt x="2505034" y="419100"/>
                </a:cubicBezTo>
                <a:cubicBezTo>
                  <a:pt x="2515749" y="595418"/>
                  <a:pt x="2519851" y="1007745"/>
                  <a:pt x="2485984" y="1159510"/>
                </a:cubicBezTo>
                <a:cubicBezTo>
                  <a:pt x="2452117" y="1311275"/>
                  <a:pt x="2416134" y="1300692"/>
                  <a:pt x="2301834" y="1329690"/>
                </a:cubicBezTo>
                <a:cubicBezTo>
                  <a:pt x="2187534" y="1358688"/>
                  <a:pt x="1956222" y="1330748"/>
                  <a:pt x="1800184" y="1333500"/>
                </a:cubicBezTo>
                <a:cubicBezTo>
                  <a:pt x="1644146" y="1336252"/>
                  <a:pt x="1509538" y="1337733"/>
                  <a:pt x="1365605" y="1346200"/>
                </a:cubicBezTo>
                <a:cubicBezTo>
                  <a:pt x="1221672" y="1354667"/>
                  <a:pt x="1022309" y="1348317"/>
                  <a:pt x="936584" y="1384300"/>
                </a:cubicBezTo>
                <a:cubicBezTo>
                  <a:pt x="850859" y="1420283"/>
                  <a:pt x="858796" y="1472141"/>
                  <a:pt x="866734" y="1524000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/>
              <p:cNvSpPr txBox="1"/>
              <p:nvPr/>
            </p:nvSpPr>
            <p:spPr>
              <a:xfrm>
                <a:off x="2827602" y="3423960"/>
                <a:ext cx="1278876" cy="147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900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ja-JP" sz="9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9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sz="9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kumimoji="1" lang="en-US" altLang="ja-JP" sz="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ja-JP" sz="9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ja-JP" altLang="en-US" sz="900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  <m:r>
                              <a:rPr lang="en-US" altLang="ja-JP" sz="9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ja-JP" sz="9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900" b="1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ja-JP" sz="9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ja-JP" sz="9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sz="9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ja-JP" sz="9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ja-JP" sz="9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ja-JP" altLang="en-US" sz="9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en-US" altLang="ja-JP" sz="9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ja-JP" sz="9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ja-JP" sz="9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9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ja-JP" sz="9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ja-JP" sz="9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14" name="テキスト ボックス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2" y="3423960"/>
                <a:ext cx="1278876" cy="147989"/>
              </a:xfrm>
              <a:prstGeom prst="rect">
                <a:avLst/>
              </a:prstGeom>
              <a:blipFill rotWithShape="0">
                <a:blip r:embed="rId7"/>
                <a:stretch>
                  <a:fillRect l="-5714" t="-158333" r="-3810" b="-24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コネクタ 115"/>
          <p:cNvCxnSpPr/>
          <p:nvPr/>
        </p:nvCxnSpPr>
        <p:spPr>
          <a:xfrm>
            <a:off x="3300192" y="3574282"/>
            <a:ext cx="8100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フリーフォーム 116"/>
          <p:cNvSpPr/>
          <p:nvPr/>
        </p:nvSpPr>
        <p:spPr>
          <a:xfrm>
            <a:off x="4086522" y="260350"/>
            <a:ext cx="4035128" cy="3314700"/>
          </a:xfrm>
          <a:custGeom>
            <a:avLst/>
            <a:gdLst>
              <a:gd name="connsiteX0" fmla="*/ 0 w 4057650"/>
              <a:gd name="connsiteY0" fmla="*/ 3295650 h 3295650"/>
              <a:gd name="connsiteX1" fmla="*/ 0 w 4057650"/>
              <a:gd name="connsiteY1" fmla="*/ 3200400 h 3295650"/>
              <a:gd name="connsiteX2" fmla="*/ 4057650 w 4057650"/>
              <a:gd name="connsiteY2" fmla="*/ 3200400 h 3295650"/>
              <a:gd name="connsiteX3" fmla="*/ 4057650 w 4057650"/>
              <a:gd name="connsiteY3" fmla="*/ 88900 h 3295650"/>
              <a:gd name="connsiteX4" fmla="*/ 2336800 w 4057650"/>
              <a:gd name="connsiteY4" fmla="*/ 88900 h 3295650"/>
              <a:gd name="connsiteX5" fmla="*/ 2336800 w 4057650"/>
              <a:gd name="connsiteY5" fmla="*/ 0 h 32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50" h="3295650">
                <a:moveTo>
                  <a:pt x="0" y="3295650"/>
                </a:moveTo>
                <a:lnTo>
                  <a:pt x="0" y="3200400"/>
                </a:lnTo>
                <a:lnTo>
                  <a:pt x="4057650" y="3200400"/>
                </a:lnTo>
                <a:lnTo>
                  <a:pt x="4057650" y="88900"/>
                </a:lnTo>
                <a:lnTo>
                  <a:pt x="2336800" y="88900"/>
                </a:lnTo>
                <a:lnTo>
                  <a:pt x="2336800" y="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77384" y="3156086"/>
            <a:ext cx="12103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CC66FF"/>
                </a:solidFill>
              </a:rPr>
              <a:t>形式的には同じということ。</a:t>
            </a:r>
            <a:endParaRPr kumimoji="1" lang="en-US" altLang="ja-JP" sz="700" dirty="0" smtClean="0">
              <a:solidFill>
                <a:srgbClr val="CC66FF"/>
              </a:solidFill>
            </a:endParaRPr>
          </a:p>
          <a:p>
            <a:r>
              <a:rPr lang="en-US" altLang="ja-JP" sz="700" dirty="0" smtClean="0">
                <a:solidFill>
                  <a:srgbClr val="C00000"/>
                </a:solidFill>
              </a:rPr>
              <a:t>w</a:t>
            </a:r>
            <a:r>
              <a:rPr lang="ja-JP" altLang="en-US" sz="700" dirty="0" smtClean="0">
                <a:solidFill>
                  <a:srgbClr val="C00000"/>
                </a:solidFill>
              </a:rPr>
              <a:t>の値自体は正則項の</a:t>
            </a:r>
            <a:endParaRPr lang="en-US" altLang="ja-JP" sz="700" dirty="0" smtClean="0">
              <a:solidFill>
                <a:srgbClr val="C00000"/>
              </a:solidFill>
            </a:endParaRPr>
          </a:p>
          <a:p>
            <a:r>
              <a:rPr lang="ja-JP" altLang="en-US" sz="700" dirty="0" smtClean="0">
                <a:solidFill>
                  <a:srgbClr val="C00000"/>
                </a:solidFill>
              </a:rPr>
              <a:t>追加によって変化する</a:t>
            </a:r>
            <a:endParaRPr kumimoji="1" lang="ja-JP" altLang="en-US" sz="700" dirty="0">
              <a:solidFill>
                <a:srgbClr val="C00000"/>
              </a:solidFill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722781" y="3723700"/>
            <a:ext cx="587157" cy="0"/>
          </a:xfrm>
          <a:prstGeom prst="line">
            <a:avLst/>
          </a:prstGeom>
          <a:ln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941794" y="3314993"/>
            <a:ext cx="33560" cy="406814"/>
          </a:xfrm>
          <a:prstGeom prst="straightConnector1">
            <a:avLst/>
          </a:prstGeom>
          <a:ln>
            <a:solidFill>
              <a:srgbClr val="CC66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969" y="5443889"/>
            <a:ext cx="721825" cy="22664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106" y="5750141"/>
            <a:ext cx="1028700" cy="1981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389330" y="5457036"/>
            <a:ext cx="733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正則項なし</a:t>
            </a:r>
            <a:endParaRPr kumimoji="1" lang="ja-JP" altLang="en-US" sz="900" dirty="0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389330" y="5749025"/>
            <a:ext cx="733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正則項あり</a:t>
            </a:r>
            <a:endParaRPr kumimoji="1" lang="ja-JP" altLang="en-US" sz="9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32725" y="5541401"/>
            <a:ext cx="1517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式が異なるので</a:t>
            </a:r>
            <a:endParaRPr kumimoji="1" lang="en-US" altLang="ja-JP" sz="900" dirty="0" smtClean="0"/>
          </a:p>
          <a:p>
            <a:r>
              <a:rPr lang="en-US" altLang="ja-JP" sz="900" dirty="0" smtClean="0">
                <a:solidFill>
                  <a:srgbClr val="C00000"/>
                </a:solidFill>
              </a:rPr>
              <a:t>α</a:t>
            </a:r>
            <a:r>
              <a:rPr lang="ja-JP" altLang="en-US" sz="900" dirty="0" smtClean="0">
                <a:solidFill>
                  <a:srgbClr val="C00000"/>
                </a:solidFill>
              </a:rPr>
              <a:t>値も異なる</a:t>
            </a:r>
            <a:r>
              <a:rPr lang="ja-JP" altLang="en-US" sz="900" dirty="0" smtClean="0"/>
              <a:t>。</a:t>
            </a:r>
            <a:endParaRPr lang="en-US" altLang="ja-JP" sz="900" dirty="0" smtClean="0"/>
          </a:p>
          <a:p>
            <a:r>
              <a:rPr lang="ja-JP" altLang="en-US" sz="800" dirty="0" smtClean="0"/>
              <a:t>　</a:t>
            </a:r>
            <a:endParaRPr lang="en-US" altLang="ja-JP" sz="900" dirty="0" smtClean="0"/>
          </a:p>
          <a:p>
            <a:r>
              <a:rPr lang="ja-JP" altLang="en-US" sz="900" dirty="0" smtClean="0"/>
              <a:t>でも、</a:t>
            </a:r>
            <a:endParaRPr lang="en-US" altLang="ja-JP" sz="900" dirty="0" smtClean="0"/>
          </a:p>
          <a:p>
            <a:r>
              <a:rPr lang="ja-JP" altLang="en-US" sz="900" dirty="0" smtClean="0"/>
              <a:t>という形式が最適である</a:t>
            </a:r>
            <a:endParaRPr lang="en-US" altLang="ja-JP" sz="900" dirty="0" smtClean="0"/>
          </a:p>
          <a:p>
            <a:r>
              <a:rPr lang="ja-JP" altLang="en-US" sz="900" dirty="0" smtClean="0"/>
              <a:t>ことには影響しない</a:t>
            </a:r>
            <a:r>
              <a:rPr lang="ja-JP" altLang="en-US" sz="900" dirty="0"/>
              <a:t>。</a:t>
            </a:r>
            <a:endParaRPr lang="en-US" altLang="ja-JP" sz="900" dirty="0" smtClean="0"/>
          </a:p>
        </p:txBody>
      </p:sp>
      <p:sp>
        <p:nvSpPr>
          <p:cNvPr id="14" name="右中かっこ 13"/>
          <p:cNvSpPr/>
          <p:nvPr/>
        </p:nvSpPr>
        <p:spPr>
          <a:xfrm>
            <a:off x="2039628" y="5464940"/>
            <a:ext cx="64219" cy="49967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613105" y="2131448"/>
            <a:ext cx="971501" cy="355679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ja-JP" sz="700" dirty="0">
                <a:solidFill>
                  <a:srgbClr val="C00000"/>
                </a:solidFill>
              </a:rPr>
              <a:t>w</a:t>
            </a:r>
            <a:r>
              <a:rPr lang="ja-JP" altLang="en-US" sz="700" dirty="0">
                <a:solidFill>
                  <a:srgbClr val="C00000"/>
                </a:solidFill>
              </a:rPr>
              <a:t>が張らない方向の</a:t>
            </a:r>
            <a:endParaRPr lang="en-US" altLang="ja-JP" sz="700" dirty="0">
              <a:solidFill>
                <a:srgbClr val="C00000"/>
              </a:solidFill>
            </a:endParaRPr>
          </a:p>
          <a:p>
            <a:r>
              <a:rPr lang="ja-JP" altLang="en-US" sz="700" dirty="0">
                <a:solidFill>
                  <a:srgbClr val="C00000"/>
                </a:solidFill>
              </a:rPr>
              <a:t>成分を足せば、</a:t>
            </a:r>
            <a:endParaRPr lang="en-US" altLang="ja-JP" sz="700" dirty="0">
              <a:solidFill>
                <a:srgbClr val="C00000"/>
              </a:solidFill>
            </a:endParaRPr>
          </a:p>
          <a:p>
            <a:r>
              <a:rPr lang="ja-JP" altLang="en-US" sz="700" dirty="0">
                <a:solidFill>
                  <a:srgbClr val="C00000"/>
                </a:solidFill>
              </a:rPr>
              <a:t>空間全体を表現可能</a:t>
            </a:r>
          </a:p>
        </p:txBody>
      </p:sp>
      <p:sp>
        <p:nvSpPr>
          <p:cNvPr id="119" name="正方形/長方形 118"/>
          <p:cNvSpPr/>
          <p:nvPr/>
        </p:nvSpPr>
        <p:spPr>
          <a:xfrm>
            <a:off x="3067133" y="2020184"/>
            <a:ext cx="103078" cy="111722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-87586" y="1543627"/>
            <a:ext cx="2152606" cy="4003733"/>
          </a:xfrm>
          <a:custGeom>
            <a:avLst/>
            <a:gdLst>
              <a:gd name="connsiteX0" fmla="*/ 339046 w 2152606"/>
              <a:gd name="connsiteY0" fmla="*/ 4003733 h 4003733"/>
              <a:gd name="connsiteX1" fmla="*/ 64726 w 2152606"/>
              <a:gd name="connsiteY1" fmla="*/ 3897053 h 4003733"/>
              <a:gd name="connsiteX2" fmla="*/ 41866 w 2152606"/>
              <a:gd name="connsiteY2" fmla="*/ 3592253 h 4003733"/>
              <a:gd name="connsiteX3" fmla="*/ 34246 w 2152606"/>
              <a:gd name="connsiteY3" fmla="*/ 2715953 h 4003733"/>
              <a:gd name="connsiteX4" fmla="*/ 34246 w 2152606"/>
              <a:gd name="connsiteY4" fmla="*/ 1969193 h 4003733"/>
              <a:gd name="connsiteX5" fmla="*/ 26626 w 2152606"/>
              <a:gd name="connsiteY5" fmla="*/ 445193 h 4003733"/>
              <a:gd name="connsiteX6" fmla="*/ 415246 w 2152606"/>
              <a:gd name="connsiteY6" fmla="*/ 155633 h 4003733"/>
              <a:gd name="connsiteX7" fmla="*/ 1276306 w 2152606"/>
              <a:gd name="connsiteY7" fmla="*/ 48953 h 4003733"/>
              <a:gd name="connsiteX8" fmla="*/ 1855426 w 2152606"/>
              <a:gd name="connsiteY8" fmla="*/ 3233 h 4003733"/>
              <a:gd name="connsiteX9" fmla="*/ 2152606 w 2152606"/>
              <a:gd name="connsiteY9" fmla="*/ 132773 h 400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2606" h="4003733">
                <a:moveTo>
                  <a:pt x="339046" y="4003733"/>
                </a:moveTo>
                <a:cubicBezTo>
                  <a:pt x="226651" y="3984683"/>
                  <a:pt x="114256" y="3965633"/>
                  <a:pt x="64726" y="3897053"/>
                </a:cubicBezTo>
                <a:cubicBezTo>
                  <a:pt x="15196" y="3828473"/>
                  <a:pt x="46946" y="3789103"/>
                  <a:pt x="41866" y="3592253"/>
                </a:cubicBezTo>
                <a:cubicBezTo>
                  <a:pt x="36786" y="3395403"/>
                  <a:pt x="35516" y="2986463"/>
                  <a:pt x="34246" y="2715953"/>
                </a:cubicBezTo>
                <a:cubicBezTo>
                  <a:pt x="32976" y="2445443"/>
                  <a:pt x="35516" y="2347653"/>
                  <a:pt x="34246" y="1969193"/>
                </a:cubicBezTo>
                <a:cubicBezTo>
                  <a:pt x="32976" y="1590733"/>
                  <a:pt x="-36874" y="747453"/>
                  <a:pt x="26626" y="445193"/>
                </a:cubicBezTo>
                <a:cubicBezTo>
                  <a:pt x="90126" y="142933"/>
                  <a:pt x="206966" y="221673"/>
                  <a:pt x="415246" y="155633"/>
                </a:cubicBezTo>
                <a:cubicBezTo>
                  <a:pt x="623526" y="89593"/>
                  <a:pt x="1036276" y="74353"/>
                  <a:pt x="1276306" y="48953"/>
                </a:cubicBezTo>
                <a:cubicBezTo>
                  <a:pt x="1516336" y="23553"/>
                  <a:pt x="1709376" y="-10737"/>
                  <a:pt x="1855426" y="3233"/>
                </a:cubicBezTo>
                <a:cubicBezTo>
                  <a:pt x="2001476" y="17203"/>
                  <a:pt x="2077041" y="74988"/>
                  <a:pt x="2152606" y="132773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-45720" y="5394960"/>
            <a:ext cx="312420" cy="494279"/>
          </a:xfrm>
          <a:custGeom>
            <a:avLst/>
            <a:gdLst>
              <a:gd name="connsiteX0" fmla="*/ 312420 w 312420"/>
              <a:gd name="connsiteY0" fmla="*/ 487680 h 494279"/>
              <a:gd name="connsiteX1" fmla="*/ 175260 w 312420"/>
              <a:gd name="connsiteY1" fmla="*/ 487680 h 494279"/>
              <a:gd name="connsiteX2" fmla="*/ 121920 w 312420"/>
              <a:gd name="connsiteY2" fmla="*/ 419100 h 494279"/>
              <a:gd name="connsiteX3" fmla="*/ 45720 w 312420"/>
              <a:gd name="connsiteY3" fmla="*/ 259080 h 494279"/>
              <a:gd name="connsiteX4" fmla="*/ 0 w 312420"/>
              <a:gd name="connsiteY4" fmla="*/ 0 h 49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494279">
                <a:moveTo>
                  <a:pt x="312420" y="487680"/>
                </a:moveTo>
                <a:cubicBezTo>
                  <a:pt x="259715" y="493395"/>
                  <a:pt x="207010" y="499110"/>
                  <a:pt x="175260" y="487680"/>
                </a:cubicBezTo>
                <a:cubicBezTo>
                  <a:pt x="143510" y="476250"/>
                  <a:pt x="143510" y="457200"/>
                  <a:pt x="121920" y="419100"/>
                </a:cubicBezTo>
                <a:cubicBezTo>
                  <a:pt x="100330" y="381000"/>
                  <a:pt x="66040" y="328930"/>
                  <a:pt x="45720" y="259080"/>
                </a:cubicBezTo>
                <a:cubicBezTo>
                  <a:pt x="25400" y="189230"/>
                  <a:pt x="12700" y="94615"/>
                  <a:pt x="0" y="0"/>
                </a:cubicBezTo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01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1812" cy="58221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6772"/>
            <a:ext cx="4054191" cy="1676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15" y="0"/>
            <a:ext cx="4054191" cy="558594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44780"/>
          <a:stretch/>
        </p:blipFill>
        <p:spPr>
          <a:xfrm>
            <a:off x="4061812" y="5585945"/>
            <a:ext cx="4054191" cy="31897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9368"/>
          <a:stretch/>
        </p:blipFill>
        <p:spPr>
          <a:xfrm>
            <a:off x="8160671" y="2558288"/>
            <a:ext cx="4031329" cy="54356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050" y="7975309"/>
            <a:ext cx="4038950" cy="78492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55712"/>
          <a:stretch/>
        </p:blipFill>
        <p:spPr>
          <a:xfrm>
            <a:off x="8137809" y="0"/>
            <a:ext cx="4054191" cy="255828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91283"/>
          <a:stretch/>
        </p:blipFill>
        <p:spPr>
          <a:xfrm>
            <a:off x="8160671" y="8760237"/>
            <a:ext cx="4031329" cy="522818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972096" y="1966107"/>
            <a:ext cx="234000" cy="13523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93436" y="4061100"/>
            <a:ext cx="108000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77130" y="4061100"/>
            <a:ext cx="108000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651191" y="368083"/>
            <a:ext cx="225940" cy="13523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173842" y="561167"/>
            <a:ext cx="115943" cy="13523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3338" y="1383042"/>
            <a:ext cx="438150" cy="1352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328863" y="973467"/>
            <a:ext cx="414337" cy="1352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079570" y="1167723"/>
            <a:ext cx="414337" cy="1352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77976" y="2174584"/>
            <a:ext cx="574787" cy="1352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5718" y="2176490"/>
            <a:ext cx="438150" cy="1352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1487" y="2588757"/>
            <a:ext cx="2638425" cy="88878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112176" y="4061100"/>
            <a:ext cx="207161" cy="1352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329444" y="4385761"/>
            <a:ext cx="827969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139206" y="4511876"/>
            <a:ext cx="257400" cy="14876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05054" y="2506757"/>
            <a:ext cx="438150" cy="14876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627897" y="412407"/>
            <a:ext cx="438150" cy="14876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725177" y="412407"/>
            <a:ext cx="432000" cy="14876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249742" y="412407"/>
            <a:ext cx="398318" cy="14876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102354" y="3878501"/>
            <a:ext cx="438150" cy="14876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578604" y="3088684"/>
            <a:ext cx="438150" cy="14876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209179" y="3075984"/>
            <a:ext cx="288000" cy="1487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67679" y="206623"/>
            <a:ext cx="720000" cy="1487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505506" y="5022235"/>
            <a:ext cx="1188000" cy="14876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407606" y="5923971"/>
            <a:ext cx="311454" cy="14876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224881" y="4302728"/>
            <a:ext cx="4074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b="1" dirty="0" smtClean="0">
                <a:solidFill>
                  <a:srgbClr val="92D050"/>
                </a:solidFill>
              </a:rPr>
              <a:t>仮定：特徴ベクトル関数をガウス関数とする：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　連続特徴なので次元数は無限！</a:t>
            </a:r>
            <a:endParaRPr kumimoji="1" lang="ja-JP" altLang="en-US" sz="900" b="1" dirty="0">
              <a:solidFill>
                <a:srgbClr val="FF000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358743" y="4518638"/>
            <a:ext cx="73765" cy="1352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615918" y="5923971"/>
            <a:ext cx="73765" cy="1352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277697" y="4546835"/>
            <a:ext cx="73765" cy="9236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1537" y="5952167"/>
            <a:ext cx="73765" cy="9236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68588" y="6701589"/>
            <a:ext cx="283140" cy="14876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456621" y="6701588"/>
            <a:ext cx="311454" cy="14876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49821" y="6695238"/>
            <a:ext cx="396000" cy="1352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5213350" y="4667250"/>
            <a:ext cx="2908300" cy="2032000"/>
          </a:xfrm>
          <a:custGeom>
            <a:avLst/>
            <a:gdLst>
              <a:gd name="connsiteX0" fmla="*/ 0 w 2908300"/>
              <a:gd name="connsiteY0" fmla="*/ 0 h 2032000"/>
              <a:gd name="connsiteX1" fmla="*/ 0 w 2908300"/>
              <a:gd name="connsiteY1" fmla="*/ 95250 h 2032000"/>
              <a:gd name="connsiteX2" fmla="*/ 2908300 w 2908300"/>
              <a:gd name="connsiteY2" fmla="*/ 95250 h 2032000"/>
              <a:gd name="connsiteX3" fmla="*/ 2908300 w 2908300"/>
              <a:gd name="connsiteY3" fmla="*/ 1974850 h 2032000"/>
              <a:gd name="connsiteX4" fmla="*/ 1289050 w 2908300"/>
              <a:gd name="connsiteY4" fmla="*/ 1974850 h 2032000"/>
              <a:gd name="connsiteX5" fmla="*/ 1231900 w 2908300"/>
              <a:gd name="connsiteY5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8300" h="2032000">
                <a:moveTo>
                  <a:pt x="0" y="0"/>
                </a:moveTo>
                <a:lnTo>
                  <a:pt x="0" y="95250"/>
                </a:lnTo>
                <a:lnTo>
                  <a:pt x="2908300" y="95250"/>
                </a:lnTo>
                <a:lnTo>
                  <a:pt x="2908300" y="1974850"/>
                </a:lnTo>
                <a:lnTo>
                  <a:pt x="1289050" y="1974850"/>
                </a:lnTo>
                <a:lnTo>
                  <a:pt x="1231900" y="2032000"/>
                </a:lnTo>
              </a:path>
            </a:pathLst>
          </a:custGeom>
          <a:noFill/>
          <a:ln w="6350">
            <a:solidFill>
              <a:srgbClr val="92D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890268" y="6606691"/>
            <a:ext cx="80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92D050"/>
                </a:solidFill>
              </a:rPr>
              <a:t>無限次元の内積</a:t>
            </a:r>
            <a:endParaRPr kumimoji="1" lang="ja-JP" altLang="en-US" sz="900" b="1" dirty="0">
              <a:solidFill>
                <a:srgbClr val="92D050"/>
              </a:solidFill>
            </a:endParaRPr>
          </a:p>
        </p:txBody>
      </p:sp>
      <p:cxnSp>
        <p:nvCxnSpPr>
          <p:cNvPr id="49" name="直線矢印コネクタ 48"/>
          <p:cNvCxnSpPr>
            <a:stCxn id="43" idx="2"/>
            <a:endCxn id="52" idx="0"/>
          </p:cNvCxnSpPr>
          <p:nvPr/>
        </p:nvCxnSpPr>
        <p:spPr>
          <a:xfrm>
            <a:off x="6310158" y="6850349"/>
            <a:ext cx="21595" cy="466152"/>
          </a:xfrm>
          <a:prstGeom prst="straightConnector1">
            <a:avLst/>
          </a:prstGeom>
          <a:ln>
            <a:solidFill>
              <a:srgbClr val="92D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endCxn id="53" idx="0"/>
          </p:cNvCxnSpPr>
          <p:nvPr/>
        </p:nvCxnSpPr>
        <p:spPr>
          <a:xfrm>
            <a:off x="6311900" y="6858000"/>
            <a:ext cx="615651" cy="458501"/>
          </a:xfrm>
          <a:prstGeom prst="straightConnector1">
            <a:avLst/>
          </a:prstGeom>
          <a:ln>
            <a:solidFill>
              <a:srgbClr val="92D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6043753" y="7316501"/>
            <a:ext cx="576000" cy="14876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621551" y="7316501"/>
            <a:ext cx="612000" cy="14876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830559" y="7329613"/>
            <a:ext cx="396000" cy="1352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709909" y="8625001"/>
            <a:ext cx="396000" cy="1352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224881" y="2367468"/>
            <a:ext cx="1124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 smtClean="0">
                <a:solidFill>
                  <a:srgbClr val="0000FF"/>
                </a:solidFill>
              </a:rPr>
              <a:t>結論．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pPr algn="ctr"/>
            <a:r>
              <a:rPr lang="ja-JP" altLang="en-US" sz="1050" dirty="0">
                <a:solidFill>
                  <a:srgbClr val="0000FF"/>
                </a:solidFill>
              </a:rPr>
              <a:t>これ</a:t>
            </a:r>
            <a:r>
              <a:rPr lang="ja-JP" altLang="en-US" sz="1050" dirty="0" smtClean="0">
                <a:solidFill>
                  <a:srgbClr val="0000FF"/>
                </a:solidFill>
              </a:rPr>
              <a:t>を導きたい．</a:t>
            </a:r>
            <a:endParaRPr kumimoji="1" lang="ja-JP" altLang="en-US" sz="1050" dirty="0">
              <a:solidFill>
                <a:srgbClr val="0000FF"/>
              </a:solidFill>
            </a:endParaRPr>
          </a:p>
        </p:txBody>
      </p:sp>
      <p:sp>
        <p:nvSpPr>
          <p:cNvPr id="59" name="フリーフォーム 58"/>
          <p:cNvSpPr/>
          <p:nvPr/>
        </p:nvSpPr>
        <p:spPr>
          <a:xfrm>
            <a:off x="4049486" y="2542903"/>
            <a:ext cx="1332411" cy="6069874"/>
          </a:xfrm>
          <a:custGeom>
            <a:avLst/>
            <a:gdLst>
              <a:gd name="connsiteX0" fmla="*/ 226423 w 1332411"/>
              <a:gd name="connsiteY0" fmla="*/ 0 h 6069874"/>
              <a:gd name="connsiteX1" fmla="*/ 0 w 1332411"/>
              <a:gd name="connsiteY1" fmla="*/ 0 h 6069874"/>
              <a:gd name="connsiteX2" fmla="*/ 0 w 1332411"/>
              <a:gd name="connsiteY2" fmla="*/ 5956663 h 6069874"/>
              <a:gd name="connsiteX3" fmla="*/ 1219200 w 1332411"/>
              <a:gd name="connsiteY3" fmla="*/ 5956663 h 6069874"/>
              <a:gd name="connsiteX4" fmla="*/ 1332411 w 1332411"/>
              <a:gd name="connsiteY4" fmla="*/ 6069874 h 6069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411" h="6069874">
                <a:moveTo>
                  <a:pt x="226423" y="0"/>
                </a:moveTo>
                <a:lnTo>
                  <a:pt x="0" y="0"/>
                </a:lnTo>
                <a:lnTo>
                  <a:pt x="0" y="5956663"/>
                </a:lnTo>
                <a:lnTo>
                  <a:pt x="1219200" y="5956663"/>
                </a:lnTo>
                <a:lnTo>
                  <a:pt x="1332411" y="6069874"/>
                </a:lnTo>
              </a:path>
            </a:pathLst>
          </a:custGeom>
          <a:noFill/>
          <a:ln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2128615" y="7761294"/>
            <a:ext cx="219715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92D050"/>
                </a:solidFill>
              </a:rPr>
              <a:t>仮定：特徴ベクトルはガウス関数</a:t>
            </a:r>
            <a:endParaRPr kumimoji="1" lang="en-US" altLang="ja-JP" sz="1050" dirty="0" smtClean="0">
              <a:solidFill>
                <a:srgbClr val="92D050"/>
              </a:solidFill>
            </a:endParaRPr>
          </a:p>
          <a:p>
            <a:endParaRPr kumimoji="1" lang="en-US" altLang="ja-JP" sz="1050" dirty="0" smtClean="0">
              <a:solidFill>
                <a:srgbClr val="92D050"/>
              </a:solidFill>
            </a:endParaRPr>
          </a:p>
          <a:p>
            <a:r>
              <a:rPr kumimoji="1" lang="ja-JP" altLang="en-US" sz="1050" dirty="0" smtClean="0">
                <a:solidFill>
                  <a:srgbClr val="92D050"/>
                </a:solidFill>
              </a:rPr>
              <a:t>ガウス関数の積はガウス関数</a:t>
            </a:r>
            <a:endParaRPr kumimoji="1" lang="en-US" altLang="ja-JP" sz="1050" dirty="0" smtClean="0">
              <a:solidFill>
                <a:srgbClr val="92D050"/>
              </a:solidFill>
            </a:endParaRPr>
          </a:p>
          <a:p>
            <a:r>
              <a:rPr lang="ja-JP" altLang="en-US" sz="1050" dirty="0" smtClean="0">
                <a:solidFill>
                  <a:srgbClr val="92D050"/>
                </a:solidFill>
              </a:rPr>
              <a:t>その積分をとってもガウス関数</a:t>
            </a:r>
            <a:endParaRPr lang="en-US" altLang="ja-JP" sz="1050" dirty="0" smtClean="0">
              <a:solidFill>
                <a:srgbClr val="92D050"/>
              </a:solidFill>
            </a:endParaRPr>
          </a:p>
          <a:p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結論：よって内積を取った後の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　　　　カーネル関数もガウス関数</a:t>
            </a:r>
            <a:endParaRPr kumimoji="1" lang="ja-JP" altLang="en-US" sz="1050" dirty="0">
              <a:solidFill>
                <a:srgbClr val="0000FF"/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8983804" y="530183"/>
            <a:ext cx="118800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866548" y="530183"/>
            <a:ext cx="108000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129506" y="508363"/>
            <a:ext cx="936000" cy="1636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2407920" y="576169"/>
            <a:ext cx="6111240" cy="3424331"/>
          </a:xfrm>
          <a:custGeom>
            <a:avLst/>
            <a:gdLst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577340 w 6111240"/>
              <a:gd name="connsiteY2" fmla="*/ 1923191 h 3424331"/>
              <a:gd name="connsiteX3" fmla="*/ 2034540 w 6111240"/>
              <a:gd name="connsiteY3" fmla="*/ 1549811 h 3424331"/>
              <a:gd name="connsiteX4" fmla="*/ 4274820 w 6111240"/>
              <a:gd name="connsiteY4" fmla="*/ 1595531 h 3424331"/>
              <a:gd name="connsiteX5" fmla="*/ 5356860 w 6111240"/>
              <a:gd name="connsiteY5" fmla="*/ 1610771 h 3424331"/>
              <a:gd name="connsiteX6" fmla="*/ 5753100 w 6111240"/>
              <a:gd name="connsiteY6" fmla="*/ 1290731 h 3424331"/>
              <a:gd name="connsiteX7" fmla="*/ 5806440 w 6111240"/>
              <a:gd name="connsiteY7" fmla="*/ 483011 h 3424331"/>
              <a:gd name="connsiteX8" fmla="*/ 5890260 w 6111240"/>
              <a:gd name="connsiteY8" fmla="*/ 71531 h 3424331"/>
              <a:gd name="connsiteX9" fmla="*/ 6111240 w 6111240"/>
              <a:gd name="connsiteY9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577340 w 6111240"/>
              <a:gd name="connsiteY2" fmla="*/ 1923191 h 3424331"/>
              <a:gd name="connsiteX3" fmla="*/ 2019300 w 6111240"/>
              <a:gd name="connsiteY3" fmla="*/ 1580291 h 3424331"/>
              <a:gd name="connsiteX4" fmla="*/ 4274820 w 6111240"/>
              <a:gd name="connsiteY4" fmla="*/ 1595531 h 3424331"/>
              <a:gd name="connsiteX5" fmla="*/ 5356860 w 6111240"/>
              <a:gd name="connsiteY5" fmla="*/ 1610771 h 3424331"/>
              <a:gd name="connsiteX6" fmla="*/ 5753100 w 6111240"/>
              <a:gd name="connsiteY6" fmla="*/ 1290731 h 3424331"/>
              <a:gd name="connsiteX7" fmla="*/ 5806440 w 6111240"/>
              <a:gd name="connsiteY7" fmla="*/ 483011 h 3424331"/>
              <a:gd name="connsiteX8" fmla="*/ 5890260 w 6111240"/>
              <a:gd name="connsiteY8" fmla="*/ 71531 h 3424331"/>
              <a:gd name="connsiteX9" fmla="*/ 6111240 w 6111240"/>
              <a:gd name="connsiteY9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577340 w 6111240"/>
              <a:gd name="connsiteY2" fmla="*/ 1923191 h 3424331"/>
              <a:gd name="connsiteX3" fmla="*/ 2019300 w 6111240"/>
              <a:gd name="connsiteY3" fmla="*/ 1580291 h 3424331"/>
              <a:gd name="connsiteX4" fmla="*/ 4274820 w 6111240"/>
              <a:gd name="connsiteY4" fmla="*/ 1595531 h 3424331"/>
              <a:gd name="connsiteX5" fmla="*/ 5356860 w 6111240"/>
              <a:gd name="connsiteY5" fmla="*/ 1610771 h 3424331"/>
              <a:gd name="connsiteX6" fmla="*/ 5753100 w 6111240"/>
              <a:gd name="connsiteY6" fmla="*/ 1290731 h 3424331"/>
              <a:gd name="connsiteX7" fmla="*/ 5806440 w 6111240"/>
              <a:gd name="connsiteY7" fmla="*/ 483011 h 3424331"/>
              <a:gd name="connsiteX8" fmla="*/ 5890260 w 6111240"/>
              <a:gd name="connsiteY8" fmla="*/ 71531 h 3424331"/>
              <a:gd name="connsiteX9" fmla="*/ 6111240 w 6111240"/>
              <a:gd name="connsiteY9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577340 w 6111240"/>
              <a:gd name="connsiteY2" fmla="*/ 1923191 h 3424331"/>
              <a:gd name="connsiteX3" fmla="*/ 1859280 w 6111240"/>
              <a:gd name="connsiteY3" fmla="*/ 1610771 h 3424331"/>
              <a:gd name="connsiteX4" fmla="*/ 4274820 w 6111240"/>
              <a:gd name="connsiteY4" fmla="*/ 1595531 h 3424331"/>
              <a:gd name="connsiteX5" fmla="*/ 5356860 w 6111240"/>
              <a:gd name="connsiteY5" fmla="*/ 1610771 h 3424331"/>
              <a:gd name="connsiteX6" fmla="*/ 5753100 w 6111240"/>
              <a:gd name="connsiteY6" fmla="*/ 1290731 h 3424331"/>
              <a:gd name="connsiteX7" fmla="*/ 5806440 w 6111240"/>
              <a:gd name="connsiteY7" fmla="*/ 483011 h 3424331"/>
              <a:gd name="connsiteX8" fmla="*/ 5890260 w 6111240"/>
              <a:gd name="connsiteY8" fmla="*/ 71531 h 3424331"/>
              <a:gd name="connsiteX9" fmla="*/ 6111240 w 6111240"/>
              <a:gd name="connsiteY9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539240 w 6111240"/>
              <a:gd name="connsiteY2" fmla="*/ 1961291 h 3424331"/>
              <a:gd name="connsiteX3" fmla="*/ 1859280 w 6111240"/>
              <a:gd name="connsiteY3" fmla="*/ 1610771 h 3424331"/>
              <a:gd name="connsiteX4" fmla="*/ 4274820 w 6111240"/>
              <a:gd name="connsiteY4" fmla="*/ 1595531 h 3424331"/>
              <a:gd name="connsiteX5" fmla="*/ 5356860 w 6111240"/>
              <a:gd name="connsiteY5" fmla="*/ 1610771 h 3424331"/>
              <a:gd name="connsiteX6" fmla="*/ 5753100 w 6111240"/>
              <a:gd name="connsiteY6" fmla="*/ 1290731 h 3424331"/>
              <a:gd name="connsiteX7" fmla="*/ 5806440 w 6111240"/>
              <a:gd name="connsiteY7" fmla="*/ 483011 h 3424331"/>
              <a:gd name="connsiteX8" fmla="*/ 5890260 w 6111240"/>
              <a:gd name="connsiteY8" fmla="*/ 71531 h 3424331"/>
              <a:gd name="connsiteX9" fmla="*/ 6111240 w 6111240"/>
              <a:gd name="connsiteY9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539240 w 6111240"/>
              <a:gd name="connsiteY2" fmla="*/ 1961291 h 3424331"/>
              <a:gd name="connsiteX3" fmla="*/ 1859280 w 6111240"/>
              <a:gd name="connsiteY3" fmla="*/ 1610771 h 3424331"/>
              <a:gd name="connsiteX4" fmla="*/ 4274820 w 6111240"/>
              <a:gd name="connsiteY4" fmla="*/ 1595531 h 3424331"/>
              <a:gd name="connsiteX5" fmla="*/ 5356860 w 6111240"/>
              <a:gd name="connsiteY5" fmla="*/ 1610771 h 3424331"/>
              <a:gd name="connsiteX6" fmla="*/ 5753100 w 6111240"/>
              <a:gd name="connsiteY6" fmla="*/ 1290731 h 3424331"/>
              <a:gd name="connsiteX7" fmla="*/ 5806440 w 6111240"/>
              <a:gd name="connsiteY7" fmla="*/ 483011 h 3424331"/>
              <a:gd name="connsiteX8" fmla="*/ 5890260 w 6111240"/>
              <a:gd name="connsiteY8" fmla="*/ 71531 h 3424331"/>
              <a:gd name="connsiteX9" fmla="*/ 6111240 w 6111240"/>
              <a:gd name="connsiteY9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539240 w 6111240"/>
              <a:gd name="connsiteY2" fmla="*/ 1961291 h 3424331"/>
              <a:gd name="connsiteX3" fmla="*/ 1859280 w 6111240"/>
              <a:gd name="connsiteY3" fmla="*/ 1610771 h 3424331"/>
              <a:gd name="connsiteX4" fmla="*/ 4274820 w 6111240"/>
              <a:gd name="connsiteY4" fmla="*/ 1595531 h 3424331"/>
              <a:gd name="connsiteX5" fmla="*/ 5356860 w 6111240"/>
              <a:gd name="connsiteY5" fmla="*/ 1610771 h 3424331"/>
              <a:gd name="connsiteX6" fmla="*/ 5753100 w 6111240"/>
              <a:gd name="connsiteY6" fmla="*/ 1290731 h 3424331"/>
              <a:gd name="connsiteX7" fmla="*/ 5806440 w 6111240"/>
              <a:gd name="connsiteY7" fmla="*/ 483011 h 3424331"/>
              <a:gd name="connsiteX8" fmla="*/ 5890260 w 6111240"/>
              <a:gd name="connsiteY8" fmla="*/ 71531 h 3424331"/>
              <a:gd name="connsiteX9" fmla="*/ 6111240 w 6111240"/>
              <a:gd name="connsiteY9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539240 w 6111240"/>
              <a:gd name="connsiteY2" fmla="*/ 1961291 h 3424331"/>
              <a:gd name="connsiteX3" fmla="*/ 1859280 w 6111240"/>
              <a:gd name="connsiteY3" fmla="*/ 1610771 h 3424331"/>
              <a:gd name="connsiteX4" fmla="*/ 4274820 w 6111240"/>
              <a:gd name="connsiteY4" fmla="*/ 1595531 h 3424331"/>
              <a:gd name="connsiteX5" fmla="*/ 5356860 w 6111240"/>
              <a:gd name="connsiteY5" fmla="*/ 1580291 h 3424331"/>
              <a:gd name="connsiteX6" fmla="*/ 5753100 w 6111240"/>
              <a:gd name="connsiteY6" fmla="*/ 1290731 h 3424331"/>
              <a:gd name="connsiteX7" fmla="*/ 5806440 w 6111240"/>
              <a:gd name="connsiteY7" fmla="*/ 483011 h 3424331"/>
              <a:gd name="connsiteX8" fmla="*/ 5890260 w 6111240"/>
              <a:gd name="connsiteY8" fmla="*/ 71531 h 3424331"/>
              <a:gd name="connsiteX9" fmla="*/ 6111240 w 6111240"/>
              <a:gd name="connsiteY9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539240 w 6111240"/>
              <a:gd name="connsiteY2" fmla="*/ 1961291 h 3424331"/>
              <a:gd name="connsiteX3" fmla="*/ 1859280 w 6111240"/>
              <a:gd name="connsiteY3" fmla="*/ 1610771 h 3424331"/>
              <a:gd name="connsiteX4" fmla="*/ 4274820 w 6111240"/>
              <a:gd name="connsiteY4" fmla="*/ 1595531 h 3424331"/>
              <a:gd name="connsiteX5" fmla="*/ 5356860 w 6111240"/>
              <a:gd name="connsiteY5" fmla="*/ 1534571 h 3424331"/>
              <a:gd name="connsiteX6" fmla="*/ 5753100 w 6111240"/>
              <a:gd name="connsiteY6" fmla="*/ 1290731 h 3424331"/>
              <a:gd name="connsiteX7" fmla="*/ 5806440 w 6111240"/>
              <a:gd name="connsiteY7" fmla="*/ 483011 h 3424331"/>
              <a:gd name="connsiteX8" fmla="*/ 5890260 w 6111240"/>
              <a:gd name="connsiteY8" fmla="*/ 71531 h 3424331"/>
              <a:gd name="connsiteX9" fmla="*/ 6111240 w 6111240"/>
              <a:gd name="connsiteY9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173480 w 6111240"/>
              <a:gd name="connsiteY2" fmla="*/ 2608991 h 3424331"/>
              <a:gd name="connsiteX3" fmla="*/ 1539240 w 6111240"/>
              <a:gd name="connsiteY3" fmla="*/ 1961291 h 3424331"/>
              <a:gd name="connsiteX4" fmla="*/ 1859280 w 6111240"/>
              <a:gd name="connsiteY4" fmla="*/ 1610771 h 3424331"/>
              <a:gd name="connsiteX5" fmla="*/ 4274820 w 6111240"/>
              <a:gd name="connsiteY5" fmla="*/ 1595531 h 3424331"/>
              <a:gd name="connsiteX6" fmla="*/ 5356860 w 6111240"/>
              <a:gd name="connsiteY6" fmla="*/ 1534571 h 3424331"/>
              <a:gd name="connsiteX7" fmla="*/ 5753100 w 6111240"/>
              <a:gd name="connsiteY7" fmla="*/ 1290731 h 3424331"/>
              <a:gd name="connsiteX8" fmla="*/ 5806440 w 6111240"/>
              <a:gd name="connsiteY8" fmla="*/ 483011 h 3424331"/>
              <a:gd name="connsiteX9" fmla="*/ 5890260 w 6111240"/>
              <a:gd name="connsiteY9" fmla="*/ 71531 h 3424331"/>
              <a:gd name="connsiteX10" fmla="*/ 6111240 w 6111240"/>
              <a:gd name="connsiteY10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432560 w 6111240"/>
              <a:gd name="connsiteY2" fmla="*/ 2746151 h 3424331"/>
              <a:gd name="connsiteX3" fmla="*/ 1539240 w 6111240"/>
              <a:gd name="connsiteY3" fmla="*/ 1961291 h 3424331"/>
              <a:gd name="connsiteX4" fmla="*/ 1859280 w 6111240"/>
              <a:gd name="connsiteY4" fmla="*/ 1610771 h 3424331"/>
              <a:gd name="connsiteX5" fmla="*/ 4274820 w 6111240"/>
              <a:gd name="connsiteY5" fmla="*/ 1595531 h 3424331"/>
              <a:gd name="connsiteX6" fmla="*/ 5356860 w 6111240"/>
              <a:gd name="connsiteY6" fmla="*/ 1534571 h 3424331"/>
              <a:gd name="connsiteX7" fmla="*/ 5753100 w 6111240"/>
              <a:gd name="connsiteY7" fmla="*/ 1290731 h 3424331"/>
              <a:gd name="connsiteX8" fmla="*/ 5806440 w 6111240"/>
              <a:gd name="connsiteY8" fmla="*/ 483011 h 3424331"/>
              <a:gd name="connsiteX9" fmla="*/ 5890260 w 6111240"/>
              <a:gd name="connsiteY9" fmla="*/ 71531 h 3424331"/>
              <a:gd name="connsiteX10" fmla="*/ 6111240 w 6111240"/>
              <a:gd name="connsiteY10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432560 w 6111240"/>
              <a:gd name="connsiteY2" fmla="*/ 2746151 h 3424331"/>
              <a:gd name="connsiteX3" fmla="*/ 1539240 w 6111240"/>
              <a:gd name="connsiteY3" fmla="*/ 1961291 h 3424331"/>
              <a:gd name="connsiteX4" fmla="*/ 1859280 w 6111240"/>
              <a:gd name="connsiteY4" fmla="*/ 1610771 h 3424331"/>
              <a:gd name="connsiteX5" fmla="*/ 4274820 w 6111240"/>
              <a:gd name="connsiteY5" fmla="*/ 1595531 h 3424331"/>
              <a:gd name="connsiteX6" fmla="*/ 5356860 w 6111240"/>
              <a:gd name="connsiteY6" fmla="*/ 1534571 h 3424331"/>
              <a:gd name="connsiteX7" fmla="*/ 5753100 w 6111240"/>
              <a:gd name="connsiteY7" fmla="*/ 1290731 h 3424331"/>
              <a:gd name="connsiteX8" fmla="*/ 5806440 w 6111240"/>
              <a:gd name="connsiteY8" fmla="*/ 483011 h 3424331"/>
              <a:gd name="connsiteX9" fmla="*/ 5890260 w 6111240"/>
              <a:gd name="connsiteY9" fmla="*/ 71531 h 3424331"/>
              <a:gd name="connsiteX10" fmla="*/ 6111240 w 6111240"/>
              <a:gd name="connsiteY10" fmla="*/ 2951 h 3424331"/>
              <a:gd name="connsiteX0" fmla="*/ 0 w 6111240"/>
              <a:gd name="connsiteY0" fmla="*/ 3424331 h 3424331"/>
              <a:gd name="connsiteX1" fmla="*/ 883920 w 6111240"/>
              <a:gd name="connsiteY1" fmla="*/ 2974751 h 3424331"/>
              <a:gd name="connsiteX2" fmla="*/ 1455420 w 6111240"/>
              <a:gd name="connsiteY2" fmla="*/ 2776631 h 3424331"/>
              <a:gd name="connsiteX3" fmla="*/ 1539240 w 6111240"/>
              <a:gd name="connsiteY3" fmla="*/ 1961291 h 3424331"/>
              <a:gd name="connsiteX4" fmla="*/ 1859280 w 6111240"/>
              <a:gd name="connsiteY4" fmla="*/ 1610771 h 3424331"/>
              <a:gd name="connsiteX5" fmla="*/ 4274820 w 6111240"/>
              <a:gd name="connsiteY5" fmla="*/ 1595531 h 3424331"/>
              <a:gd name="connsiteX6" fmla="*/ 5356860 w 6111240"/>
              <a:gd name="connsiteY6" fmla="*/ 1534571 h 3424331"/>
              <a:gd name="connsiteX7" fmla="*/ 5753100 w 6111240"/>
              <a:gd name="connsiteY7" fmla="*/ 1290731 h 3424331"/>
              <a:gd name="connsiteX8" fmla="*/ 5806440 w 6111240"/>
              <a:gd name="connsiteY8" fmla="*/ 483011 h 3424331"/>
              <a:gd name="connsiteX9" fmla="*/ 5890260 w 6111240"/>
              <a:gd name="connsiteY9" fmla="*/ 71531 h 3424331"/>
              <a:gd name="connsiteX10" fmla="*/ 6111240 w 6111240"/>
              <a:gd name="connsiteY10" fmla="*/ 2951 h 3424331"/>
              <a:gd name="connsiteX0" fmla="*/ 0 w 6111240"/>
              <a:gd name="connsiteY0" fmla="*/ 3424331 h 3424331"/>
              <a:gd name="connsiteX1" fmla="*/ 883920 w 6111240"/>
              <a:gd name="connsiteY1" fmla="*/ 2997611 h 3424331"/>
              <a:gd name="connsiteX2" fmla="*/ 1455420 w 6111240"/>
              <a:gd name="connsiteY2" fmla="*/ 2776631 h 3424331"/>
              <a:gd name="connsiteX3" fmla="*/ 1539240 w 6111240"/>
              <a:gd name="connsiteY3" fmla="*/ 1961291 h 3424331"/>
              <a:gd name="connsiteX4" fmla="*/ 1859280 w 6111240"/>
              <a:gd name="connsiteY4" fmla="*/ 1610771 h 3424331"/>
              <a:gd name="connsiteX5" fmla="*/ 4274820 w 6111240"/>
              <a:gd name="connsiteY5" fmla="*/ 1595531 h 3424331"/>
              <a:gd name="connsiteX6" fmla="*/ 5356860 w 6111240"/>
              <a:gd name="connsiteY6" fmla="*/ 1534571 h 3424331"/>
              <a:gd name="connsiteX7" fmla="*/ 5753100 w 6111240"/>
              <a:gd name="connsiteY7" fmla="*/ 1290731 h 3424331"/>
              <a:gd name="connsiteX8" fmla="*/ 5806440 w 6111240"/>
              <a:gd name="connsiteY8" fmla="*/ 483011 h 3424331"/>
              <a:gd name="connsiteX9" fmla="*/ 5890260 w 6111240"/>
              <a:gd name="connsiteY9" fmla="*/ 71531 h 3424331"/>
              <a:gd name="connsiteX10" fmla="*/ 6111240 w 6111240"/>
              <a:gd name="connsiteY10" fmla="*/ 2951 h 3424331"/>
              <a:gd name="connsiteX0" fmla="*/ 0 w 6111240"/>
              <a:gd name="connsiteY0" fmla="*/ 3424331 h 3424331"/>
              <a:gd name="connsiteX1" fmla="*/ 883920 w 6111240"/>
              <a:gd name="connsiteY1" fmla="*/ 2997611 h 3424331"/>
              <a:gd name="connsiteX2" fmla="*/ 1455420 w 6111240"/>
              <a:gd name="connsiteY2" fmla="*/ 2776631 h 3424331"/>
              <a:gd name="connsiteX3" fmla="*/ 1539240 w 6111240"/>
              <a:gd name="connsiteY3" fmla="*/ 1961291 h 3424331"/>
              <a:gd name="connsiteX4" fmla="*/ 1859280 w 6111240"/>
              <a:gd name="connsiteY4" fmla="*/ 1610771 h 3424331"/>
              <a:gd name="connsiteX5" fmla="*/ 4274820 w 6111240"/>
              <a:gd name="connsiteY5" fmla="*/ 1595531 h 3424331"/>
              <a:gd name="connsiteX6" fmla="*/ 5356860 w 6111240"/>
              <a:gd name="connsiteY6" fmla="*/ 1534571 h 3424331"/>
              <a:gd name="connsiteX7" fmla="*/ 5753100 w 6111240"/>
              <a:gd name="connsiteY7" fmla="*/ 1290731 h 3424331"/>
              <a:gd name="connsiteX8" fmla="*/ 5806440 w 6111240"/>
              <a:gd name="connsiteY8" fmla="*/ 483011 h 3424331"/>
              <a:gd name="connsiteX9" fmla="*/ 5890260 w 6111240"/>
              <a:gd name="connsiteY9" fmla="*/ 71531 h 3424331"/>
              <a:gd name="connsiteX10" fmla="*/ 6111240 w 6111240"/>
              <a:gd name="connsiteY10" fmla="*/ 2951 h 3424331"/>
              <a:gd name="connsiteX0" fmla="*/ 0 w 6111240"/>
              <a:gd name="connsiteY0" fmla="*/ 3424331 h 3424331"/>
              <a:gd name="connsiteX1" fmla="*/ 502920 w 6111240"/>
              <a:gd name="connsiteY1" fmla="*/ 3218591 h 3424331"/>
              <a:gd name="connsiteX2" fmla="*/ 883920 w 6111240"/>
              <a:gd name="connsiteY2" fmla="*/ 2997611 h 3424331"/>
              <a:gd name="connsiteX3" fmla="*/ 1455420 w 6111240"/>
              <a:gd name="connsiteY3" fmla="*/ 2776631 h 3424331"/>
              <a:gd name="connsiteX4" fmla="*/ 1539240 w 6111240"/>
              <a:gd name="connsiteY4" fmla="*/ 1961291 h 3424331"/>
              <a:gd name="connsiteX5" fmla="*/ 1859280 w 6111240"/>
              <a:gd name="connsiteY5" fmla="*/ 1610771 h 3424331"/>
              <a:gd name="connsiteX6" fmla="*/ 4274820 w 6111240"/>
              <a:gd name="connsiteY6" fmla="*/ 1595531 h 3424331"/>
              <a:gd name="connsiteX7" fmla="*/ 5356860 w 6111240"/>
              <a:gd name="connsiteY7" fmla="*/ 1534571 h 3424331"/>
              <a:gd name="connsiteX8" fmla="*/ 5753100 w 6111240"/>
              <a:gd name="connsiteY8" fmla="*/ 1290731 h 3424331"/>
              <a:gd name="connsiteX9" fmla="*/ 5806440 w 6111240"/>
              <a:gd name="connsiteY9" fmla="*/ 483011 h 3424331"/>
              <a:gd name="connsiteX10" fmla="*/ 5890260 w 6111240"/>
              <a:gd name="connsiteY10" fmla="*/ 71531 h 3424331"/>
              <a:gd name="connsiteX11" fmla="*/ 6111240 w 6111240"/>
              <a:gd name="connsiteY11" fmla="*/ 2951 h 3424331"/>
              <a:gd name="connsiteX0" fmla="*/ 0 w 6111240"/>
              <a:gd name="connsiteY0" fmla="*/ 3424331 h 3424331"/>
              <a:gd name="connsiteX1" fmla="*/ 777240 w 6111240"/>
              <a:gd name="connsiteY1" fmla="*/ 3370991 h 3424331"/>
              <a:gd name="connsiteX2" fmla="*/ 883920 w 6111240"/>
              <a:gd name="connsiteY2" fmla="*/ 2997611 h 3424331"/>
              <a:gd name="connsiteX3" fmla="*/ 1455420 w 6111240"/>
              <a:gd name="connsiteY3" fmla="*/ 2776631 h 3424331"/>
              <a:gd name="connsiteX4" fmla="*/ 1539240 w 6111240"/>
              <a:gd name="connsiteY4" fmla="*/ 1961291 h 3424331"/>
              <a:gd name="connsiteX5" fmla="*/ 1859280 w 6111240"/>
              <a:gd name="connsiteY5" fmla="*/ 1610771 h 3424331"/>
              <a:gd name="connsiteX6" fmla="*/ 4274820 w 6111240"/>
              <a:gd name="connsiteY6" fmla="*/ 1595531 h 3424331"/>
              <a:gd name="connsiteX7" fmla="*/ 5356860 w 6111240"/>
              <a:gd name="connsiteY7" fmla="*/ 1534571 h 3424331"/>
              <a:gd name="connsiteX8" fmla="*/ 5753100 w 6111240"/>
              <a:gd name="connsiteY8" fmla="*/ 1290731 h 3424331"/>
              <a:gd name="connsiteX9" fmla="*/ 5806440 w 6111240"/>
              <a:gd name="connsiteY9" fmla="*/ 483011 h 3424331"/>
              <a:gd name="connsiteX10" fmla="*/ 5890260 w 6111240"/>
              <a:gd name="connsiteY10" fmla="*/ 71531 h 3424331"/>
              <a:gd name="connsiteX11" fmla="*/ 6111240 w 6111240"/>
              <a:gd name="connsiteY11" fmla="*/ 2951 h 3424331"/>
              <a:gd name="connsiteX0" fmla="*/ 0 w 6111240"/>
              <a:gd name="connsiteY0" fmla="*/ 3424331 h 3424331"/>
              <a:gd name="connsiteX1" fmla="*/ 777240 w 6111240"/>
              <a:gd name="connsiteY1" fmla="*/ 3370991 h 3424331"/>
              <a:gd name="connsiteX2" fmla="*/ 883920 w 6111240"/>
              <a:gd name="connsiteY2" fmla="*/ 2997611 h 3424331"/>
              <a:gd name="connsiteX3" fmla="*/ 1455420 w 6111240"/>
              <a:gd name="connsiteY3" fmla="*/ 2776631 h 3424331"/>
              <a:gd name="connsiteX4" fmla="*/ 1539240 w 6111240"/>
              <a:gd name="connsiteY4" fmla="*/ 1961291 h 3424331"/>
              <a:gd name="connsiteX5" fmla="*/ 1859280 w 6111240"/>
              <a:gd name="connsiteY5" fmla="*/ 1610771 h 3424331"/>
              <a:gd name="connsiteX6" fmla="*/ 4274820 w 6111240"/>
              <a:gd name="connsiteY6" fmla="*/ 1595531 h 3424331"/>
              <a:gd name="connsiteX7" fmla="*/ 5356860 w 6111240"/>
              <a:gd name="connsiteY7" fmla="*/ 1534571 h 3424331"/>
              <a:gd name="connsiteX8" fmla="*/ 5753100 w 6111240"/>
              <a:gd name="connsiteY8" fmla="*/ 1290731 h 3424331"/>
              <a:gd name="connsiteX9" fmla="*/ 5806440 w 6111240"/>
              <a:gd name="connsiteY9" fmla="*/ 483011 h 3424331"/>
              <a:gd name="connsiteX10" fmla="*/ 5890260 w 6111240"/>
              <a:gd name="connsiteY10" fmla="*/ 71531 h 3424331"/>
              <a:gd name="connsiteX11" fmla="*/ 6111240 w 6111240"/>
              <a:gd name="connsiteY11" fmla="*/ 2951 h 342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11240" h="3424331">
                <a:moveTo>
                  <a:pt x="0" y="3424331"/>
                </a:moveTo>
                <a:cubicBezTo>
                  <a:pt x="83820" y="3390041"/>
                  <a:pt x="629920" y="3442111"/>
                  <a:pt x="777240" y="3370991"/>
                </a:cubicBezTo>
                <a:cubicBezTo>
                  <a:pt x="909320" y="3238911"/>
                  <a:pt x="770890" y="3096671"/>
                  <a:pt x="883920" y="2997611"/>
                </a:cubicBezTo>
                <a:cubicBezTo>
                  <a:pt x="996950" y="2898551"/>
                  <a:pt x="1346200" y="2945541"/>
                  <a:pt x="1455420" y="2776631"/>
                </a:cubicBezTo>
                <a:cubicBezTo>
                  <a:pt x="1518920" y="2645821"/>
                  <a:pt x="1471930" y="2155601"/>
                  <a:pt x="1539240" y="1961291"/>
                </a:cubicBezTo>
                <a:cubicBezTo>
                  <a:pt x="1606550" y="1766981"/>
                  <a:pt x="1700530" y="1656491"/>
                  <a:pt x="1859280" y="1610771"/>
                </a:cubicBezTo>
                <a:cubicBezTo>
                  <a:pt x="2018030" y="1565051"/>
                  <a:pt x="3691890" y="1608231"/>
                  <a:pt x="4274820" y="1595531"/>
                </a:cubicBezTo>
                <a:cubicBezTo>
                  <a:pt x="4857750" y="1582831"/>
                  <a:pt x="5110480" y="1585371"/>
                  <a:pt x="5356860" y="1534571"/>
                </a:cubicBezTo>
                <a:cubicBezTo>
                  <a:pt x="5603240" y="1483771"/>
                  <a:pt x="5678170" y="1465991"/>
                  <a:pt x="5753100" y="1290731"/>
                </a:cubicBezTo>
                <a:cubicBezTo>
                  <a:pt x="5828030" y="1115471"/>
                  <a:pt x="5783580" y="686211"/>
                  <a:pt x="5806440" y="483011"/>
                </a:cubicBezTo>
                <a:cubicBezTo>
                  <a:pt x="5829300" y="279811"/>
                  <a:pt x="5839460" y="151541"/>
                  <a:pt x="5890260" y="71531"/>
                </a:cubicBezTo>
                <a:cubicBezTo>
                  <a:pt x="5941060" y="-8479"/>
                  <a:pt x="6026150" y="-2764"/>
                  <a:pt x="6111240" y="2951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2004783" y="3670648"/>
            <a:ext cx="142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これが本当に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成り立つか</a:t>
            </a:r>
            <a:r>
              <a:rPr lang="ja-JP" altLang="en-US" sz="900" dirty="0" smtClean="0"/>
              <a:t>確かめる</a:t>
            </a:r>
            <a:endParaRPr kumimoji="1" lang="ja-JP" altLang="en-US" sz="900" dirty="0"/>
          </a:p>
        </p:txBody>
      </p:sp>
      <p:sp>
        <p:nvSpPr>
          <p:cNvPr id="68" name="正方形/長方形 67"/>
          <p:cNvSpPr/>
          <p:nvPr/>
        </p:nvSpPr>
        <p:spPr>
          <a:xfrm>
            <a:off x="9321253" y="841409"/>
            <a:ext cx="576000" cy="1636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180626" y="841409"/>
            <a:ext cx="576000" cy="1636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835946" y="841409"/>
            <a:ext cx="648000" cy="1636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176939" y="859939"/>
            <a:ext cx="118800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0046052" y="859939"/>
            <a:ext cx="118800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454812" y="1484639"/>
            <a:ext cx="612000" cy="1636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359905" y="1484639"/>
            <a:ext cx="612000" cy="1636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079204" y="1404457"/>
            <a:ext cx="648000" cy="32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310498" y="1498839"/>
            <a:ext cx="118800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217711" y="1498839"/>
            <a:ext cx="118800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9896471" y="1843107"/>
            <a:ext cx="612000" cy="1636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759777" y="1864927"/>
            <a:ext cx="118800" cy="13523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505371" y="1843107"/>
            <a:ext cx="144000" cy="1636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9671855" y="2875929"/>
            <a:ext cx="24818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00FF"/>
                </a:solidFill>
              </a:rPr>
              <a:t>カーネル関数の計算オーダーは次元数</a:t>
            </a:r>
            <a:r>
              <a:rPr kumimoji="1" lang="en-US" altLang="ja-JP" sz="800" dirty="0" smtClean="0">
                <a:solidFill>
                  <a:srgbClr val="0000FF"/>
                </a:solidFill>
              </a:rPr>
              <a:t>d</a:t>
            </a:r>
            <a:r>
              <a:rPr kumimoji="1" lang="ja-JP" altLang="en-US" sz="800" dirty="0" smtClean="0">
                <a:solidFill>
                  <a:srgbClr val="0000FF"/>
                </a:solidFill>
              </a:rPr>
              <a:t>のみ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cxnSp>
        <p:nvCxnSpPr>
          <p:cNvPr id="84" name="直線コネクタ 83"/>
          <p:cNvCxnSpPr/>
          <p:nvPr/>
        </p:nvCxnSpPr>
        <p:spPr>
          <a:xfrm>
            <a:off x="8206565" y="4533560"/>
            <a:ext cx="394716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8206565" y="4739292"/>
            <a:ext cx="394716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/>
        </p:nvCxnSpPr>
        <p:spPr>
          <a:xfrm>
            <a:off x="8206565" y="4960272"/>
            <a:ext cx="60977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正方形/長方形 88"/>
          <p:cNvSpPr/>
          <p:nvPr/>
        </p:nvSpPr>
        <p:spPr>
          <a:xfrm>
            <a:off x="10487712" y="3883600"/>
            <a:ext cx="95804" cy="1360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0601469" y="3883600"/>
            <a:ext cx="95804" cy="1360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2" name="直線矢印コネクタ 91"/>
          <p:cNvCxnSpPr/>
          <p:nvPr/>
        </p:nvCxnSpPr>
        <p:spPr>
          <a:xfrm>
            <a:off x="10649371" y="4039980"/>
            <a:ext cx="186575" cy="3781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テキスト ボックス 92"/>
          <p:cNvSpPr txBox="1"/>
          <p:nvPr/>
        </p:nvSpPr>
        <p:spPr>
          <a:xfrm>
            <a:off x="10856192" y="3534180"/>
            <a:ext cx="139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※</a:t>
            </a:r>
            <a:r>
              <a:rPr kumimoji="1" lang="ja-JP" altLang="en-US" sz="800" dirty="0" smtClean="0">
                <a:solidFill>
                  <a:srgbClr val="92D050"/>
                </a:solidFill>
              </a:rPr>
              <a:t>特徴ベクトル</a:t>
            </a:r>
            <a:r>
              <a:rPr kumimoji="1" lang="ja-JP" altLang="en-US" sz="800" dirty="0" smtClean="0"/>
              <a:t>は具体的に</a:t>
            </a:r>
            <a:endParaRPr kumimoji="1" lang="en-US" altLang="ja-JP" sz="800" dirty="0" smtClean="0"/>
          </a:p>
          <a:p>
            <a:r>
              <a:rPr lang="ja-JP" altLang="en-US" sz="800" dirty="0"/>
              <a:t>　</a:t>
            </a:r>
            <a:r>
              <a:rPr lang="ja-JP" altLang="en-US" sz="800" dirty="0" smtClean="0"/>
              <a:t>　　　</a:t>
            </a:r>
            <a:r>
              <a:rPr kumimoji="1" lang="ja-JP" altLang="en-US" sz="800" dirty="0" smtClean="0"/>
              <a:t>示されていない</a:t>
            </a:r>
            <a:endParaRPr kumimoji="1" lang="ja-JP" altLang="en-US" sz="800" dirty="0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8481400" y="2918729"/>
            <a:ext cx="10732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00FF"/>
                </a:solidFill>
              </a:rPr>
              <a:t>カーネル関数の</a:t>
            </a:r>
            <a:endParaRPr kumimoji="1" lang="en-US" altLang="ja-JP" sz="900" dirty="0" smtClean="0">
              <a:solidFill>
                <a:srgbClr val="0000FF"/>
              </a:solidFill>
            </a:endParaRPr>
          </a:p>
          <a:p>
            <a:r>
              <a:rPr kumimoji="1" lang="ja-JP" altLang="en-US" sz="900" dirty="0" smtClean="0">
                <a:solidFill>
                  <a:srgbClr val="0000FF"/>
                </a:solidFill>
              </a:rPr>
              <a:t>結果だけ使うなら</a:t>
            </a:r>
            <a:endParaRPr kumimoji="1" lang="en-US" altLang="ja-JP" sz="900" dirty="0" smtClean="0">
              <a:solidFill>
                <a:srgbClr val="0000FF"/>
              </a:solidFill>
            </a:endParaRPr>
          </a:p>
          <a:p>
            <a:r>
              <a:rPr kumimoji="1" lang="ja-JP" altLang="en-US" sz="900" dirty="0" smtClean="0">
                <a:solidFill>
                  <a:srgbClr val="0000FF"/>
                </a:solidFill>
              </a:rPr>
              <a:t>計算は軽い</a:t>
            </a:r>
            <a:endParaRPr kumimoji="1" lang="ja-JP" altLang="en-US" sz="900" dirty="0">
              <a:solidFill>
                <a:srgbClr val="0000FF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8110040" y="3726144"/>
            <a:ext cx="13426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00FF"/>
                </a:solidFill>
              </a:rPr>
              <a:t>カーネル関数</a:t>
            </a:r>
            <a:r>
              <a:rPr kumimoji="1" lang="ja-JP" altLang="en-US" sz="900" dirty="0" smtClean="0"/>
              <a:t>を</a:t>
            </a:r>
            <a:endParaRPr kumimoji="1" lang="en-US" altLang="ja-JP" sz="900" dirty="0" smtClean="0"/>
          </a:p>
          <a:p>
            <a:r>
              <a:rPr lang="ja-JP" altLang="en-US" sz="900" dirty="0">
                <a:solidFill>
                  <a:srgbClr val="92D050"/>
                </a:solidFill>
              </a:rPr>
              <a:t>特徴量</a:t>
            </a:r>
            <a:r>
              <a:rPr lang="ja-JP" altLang="en-US" sz="900" dirty="0" smtClean="0">
                <a:solidFill>
                  <a:srgbClr val="92D050"/>
                </a:solidFill>
              </a:rPr>
              <a:t>の内積</a:t>
            </a:r>
            <a:r>
              <a:rPr lang="ja-JP" altLang="en-US" sz="900" dirty="0" smtClean="0"/>
              <a:t>を</a:t>
            </a:r>
            <a:endParaRPr lang="en-US" altLang="ja-JP" sz="900" dirty="0" smtClean="0"/>
          </a:p>
          <a:p>
            <a:r>
              <a:rPr lang="ja-JP" altLang="en-US" sz="900" dirty="0" smtClean="0"/>
              <a:t>使って計算すると大変</a:t>
            </a:r>
            <a:endParaRPr kumimoji="1" lang="ja-JP" altLang="en-US" sz="900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10504823" y="4757309"/>
            <a:ext cx="148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FF0000"/>
                </a:solidFill>
              </a:rPr>
              <a:t>多項式カーネルを使うと，</a:t>
            </a:r>
            <a:endParaRPr kumimoji="1" lang="en-US" altLang="ja-JP" sz="900" b="1" dirty="0" smtClean="0">
              <a:solidFill>
                <a:srgbClr val="FF0000"/>
              </a:solidFill>
            </a:endParaRPr>
          </a:p>
          <a:p>
            <a:r>
              <a:rPr lang="ja-JP" altLang="en-US" sz="900" b="1" dirty="0">
                <a:solidFill>
                  <a:srgbClr val="FF0000"/>
                </a:solidFill>
              </a:rPr>
              <a:t>データ点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の外で発散する</a:t>
            </a:r>
            <a:endParaRPr kumimoji="1" lang="ja-JP" altLang="en-US" sz="900" b="1" dirty="0">
              <a:solidFill>
                <a:srgbClr val="FF0000"/>
              </a:solidFill>
            </a:endParaRPr>
          </a:p>
        </p:txBody>
      </p:sp>
      <p:sp>
        <p:nvSpPr>
          <p:cNvPr id="97" name="フリーフォーム 96"/>
          <p:cNvSpPr/>
          <p:nvPr/>
        </p:nvSpPr>
        <p:spPr>
          <a:xfrm>
            <a:off x="11818620" y="4919134"/>
            <a:ext cx="259080" cy="247226"/>
          </a:xfrm>
          <a:custGeom>
            <a:avLst/>
            <a:gdLst>
              <a:gd name="connsiteX0" fmla="*/ 0 w 259080"/>
              <a:gd name="connsiteY0" fmla="*/ 3386 h 247226"/>
              <a:gd name="connsiteX1" fmla="*/ 137160 w 259080"/>
              <a:gd name="connsiteY1" fmla="*/ 33866 h 247226"/>
              <a:gd name="connsiteX2" fmla="*/ 259080 w 259080"/>
              <a:gd name="connsiteY2" fmla="*/ 247226 h 24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0" h="247226">
                <a:moveTo>
                  <a:pt x="0" y="3386"/>
                </a:moveTo>
                <a:cubicBezTo>
                  <a:pt x="46990" y="-1694"/>
                  <a:pt x="93980" y="-6774"/>
                  <a:pt x="137160" y="33866"/>
                </a:cubicBezTo>
                <a:cubicBezTo>
                  <a:pt x="180340" y="74506"/>
                  <a:pt x="219710" y="160866"/>
                  <a:pt x="259080" y="247226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10562474" y="5157691"/>
            <a:ext cx="12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 smtClean="0">
                <a:solidFill>
                  <a:srgbClr val="FF0000"/>
                </a:solidFill>
              </a:rPr>
              <a:t>※</a:t>
            </a:r>
            <a:r>
              <a:rPr kumimoji="1" lang="ja-JP" altLang="en-US" sz="900" b="1" dirty="0" smtClean="0">
                <a:solidFill>
                  <a:srgbClr val="FF0000"/>
                </a:solidFill>
              </a:rPr>
              <a:t>ガウスカーネルだと，</a:t>
            </a:r>
            <a:endParaRPr kumimoji="1" lang="en-US" altLang="ja-JP" sz="900" b="1" dirty="0" smtClean="0">
              <a:solidFill>
                <a:srgbClr val="FF0000"/>
              </a:solidFill>
            </a:endParaRPr>
          </a:p>
          <a:p>
            <a:r>
              <a:rPr kumimoji="1" lang="ja-JP" altLang="en-US" sz="900" b="1" dirty="0" smtClean="0">
                <a:solidFill>
                  <a:srgbClr val="FF0000"/>
                </a:solidFill>
              </a:rPr>
              <a:t>　</a:t>
            </a:r>
            <a:r>
              <a:rPr kumimoji="1" lang="en-US" altLang="ja-JP" sz="900" b="1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900" b="1" dirty="0" smtClean="0">
                <a:solidFill>
                  <a:srgbClr val="FF0000"/>
                </a:solidFill>
              </a:rPr>
              <a:t>に近づいていく</a:t>
            </a:r>
            <a:endParaRPr kumimoji="1" lang="ja-JP" altLang="en-US" sz="900" b="1" dirty="0">
              <a:solidFill>
                <a:srgbClr val="FF000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9861032" y="2168568"/>
            <a:ext cx="239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カーネルの正定値性が言えれば，</a:t>
            </a:r>
            <a:endParaRPr lang="en-US" altLang="ja-JP" sz="800" dirty="0" smtClean="0"/>
          </a:p>
          <a:p>
            <a:r>
              <a:rPr kumimoji="1" lang="ja-JP" altLang="en-US" sz="800" dirty="0" smtClean="0">
                <a:solidFill>
                  <a:srgbClr val="92D050"/>
                </a:solidFill>
              </a:rPr>
              <a:t>特徴ベクトルがどんな形か議論することなく，</a:t>
            </a:r>
            <a:endParaRPr kumimoji="1" lang="en-US" altLang="ja-JP" sz="800" dirty="0" smtClean="0">
              <a:solidFill>
                <a:srgbClr val="92D050"/>
              </a:solidFill>
            </a:endParaRPr>
          </a:p>
          <a:p>
            <a:r>
              <a:rPr kumimoji="1" lang="ja-JP" altLang="en-US" sz="800" dirty="0" smtClean="0">
                <a:solidFill>
                  <a:srgbClr val="92D050"/>
                </a:solidFill>
              </a:rPr>
              <a:t>その内積</a:t>
            </a:r>
            <a:r>
              <a:rPr kumimoji="1" lang="ja-JP" altLang="en-US" sz="800" dirty="0" smtClean="0"/>
              <a:t>＝</a:t>
            </a:r>
            <a:r>
              <a:rPr lang="ja-JP" altLang="en-US" sz="800" dirty="0" smtClean="0">
                <a:solidFill>
                  <a:srgbClr val="0000FF"/>
                </a:solidFill>
              </a:rPr>
              <a:t>カーネル関数</a:t>
            </a:r>
            <a:r>
              <a:rPr lang="ja-JP" altLang="en-US" sz="800" dirty="0"/>
              <a:t>である</a:t>
            </a:r>
            <a:r>
              <a:rPr kumimoji="1" lang="ja-JP" altLang="en-US" sz="800" dirty="0" smtClean="0"/>
              <a:t>と解釈が可能となる</a:t>
            </a:r>
            <a:endParaRPr kumimoji="1" lang="ja-JP" altLang="en-US" sz="800" dirty="0"/>
          </a:p>
        </p:txBody>
      </p:sp>
      <p:sp>
        <p:nvSpPr>
          <p:cNvPr id="102" name="正方形/長方形 101"/>
          <p:cNvSpPr/>
          <p:nvPr/>
        </p:nvSpPr>
        <p:spPr>
          <a:xfrm>
            <a:off x="6202725" y="4515364"/>
            <a:ext cx="73765" cy="13523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4258867" y="4493551"/>
            <a:ext cx="928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F0"/>
                </a:solidFill>
              </a:rPr>
              <a:t>サンプルは</a:t>
            </a:r>
            <a:r>
              <a:rPr kumimoji="1" lang="en-US" altLang="ja-JP" sz="800" b="1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800" b="1" dirty="0" smtClean="0">
                <a:solidFill>
                  <a:srgbClr val="00B0F0"/>
                </a:solidFill>
              </a:rPr>
              <a:t>次元</a:t>
            </a:r>
            <a:endParaRPr kumimoji="1" lang="ja-JP" altLang="en-US" sz="800" b="1" dirty="0">
              <a:solidFill>
                <a:srgbClr val="00B0F0"/>
              </a:solidFill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4198837" y="7239392"/>
            <a:ext cx="668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800" b="1" dirty="0" smtClean="0">
                <a:solidFill>
                  <a:srgbClr val="0000FF"/>
                </a:solidFill>
              </a:rPr>
              <a:t>カーネルも</a:t>
            </a:r>
            <a:endParaRPr kumimoji="1" lang="en-US" altLang="ja-JP" sz="800" b="1" dirty="0" smtClean="0">
              <a:solidFill>
                <a:srgbClr val="0000FF"/>
              </a:solidFill>
            </a:endParaRPr>
          </a:p>
          <a:p>
            <a:pPr algn="r"/>
            <a:r>
              <a:rPr kumimoji="1" lang="en-US" altLang="ja-JP" sz="800" b="1" dirty="0" smtClean="0">
                <a:solidFill>
                  <a:srgbClr val="0000FF"/>
                </a:solidFill>
              </a:rPr>
              <a:t>1</a:t>
            </a:r>
            <a:r>
              <a:rPr kumimoji="1" lang="ja-JP" altLang="en-US" sz="800" b="1" dirty="0" smtClean="0">
                <a:solidFill>
                  <a:srgbClr val="0000FF"/>
                </a:solidFill>
              </a:rPr>
              <a:t>次元</a:t>
            </a:r>
            <a:endParaRPr kumimoji="1" lang="ja-JP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06" name="直線矢印コネクタ 105"/>
          <p:cNvCxnSpPr>
            <a:endCxn id="107" idx="3"/>
          </p:cNvCxnSpPr>
          <p:nvPr/>
        </p:nvCxnSpPr>
        <p:spPr>
          <a:xfrm flipH="1" flipV="1">
            <a:off x="3863804" y="6649044"/>
            <a:ext cx="1371465" cy="12016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テキスト ボックス 106"/>
          <p:cNvSpPr txBox="1"/>
          <p:nvPr/>
        </p:nvSpPr>
        <p:spPr>
          <a:xfrm>
            <a:off x="2047436" y="6372045"/>
            <a:ext cx="1816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B0F0"/>
                </a:solidFill>
              </a:rPr>
              <a:t>元々</a:t>
            </a:r>
            <a:r>
              <a:rPr kumimoji="1" lang="en-US" altLang="ja-JP" sz="100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1000" dirty="0" smtClean="0">
                <a:solidFill>
                  <a:srgbClr val="00B0F0"/>
                </a:solidFill>
              </a:rPr>
              <a:t>次元のデータ</a:t>
            </a:r>
            <a:r>
              <a:rPr kumimoji="1" lang="ja-JP" altLang="en-US" sz="1000" dirty="0" smtClean="0"/>
              <a:t>だったのに，</a:t>
            </a:r>
            <a:endParaRPr kumimoji="1" lang="en-US" altLang="ja-JP" sz="1000" dirty="0" smtClean="0"/>
          </a:p>
          <a:p>
            <a:r>
              <a:rPr kumimoji="1" lang="ja-JP" altLang="en-US" sz="1000" dirty="0" smtClean="0">
                <a:solidFill>
                  <a:srgbClr val="92D050"/>
                </a:solidFill>
              </a:rPr>
              <a:t>無限次元特徴空間</a:t>
            </a:r>
            <a:r>
              <a:rPr kumimoji="1" lang="ja-JP" altLang="en-US" sz="1000" dirty="0" smtClean="0"/>
              <a:t>で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類似度の評価ができている．</a:t>
            </a:r>
            <a:endParaRPr kumimoji="1" lang="ja-JP" altLang="en-US" sz="1000" dirty="0"/>
          </a:p>
        </p:txBody>
      </p:sp>
      <p:cxnSp>
        <p:nvCxnSpPr>
          <p:cNvPr id="110" name="直線矢印コネクタ 109"/>
          <p:cNvCxnSpPr/>
          <p:nvPr/>
        </p:nvCxnSpPr>
        <p:spPr>
          <a:xfrm>
            <a:off x="63985" y="6375633"/>
            <a:ext cx="17196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110"/>
          <p:cNvSpPr/>
          <p:nvPr/>
        </p:nvSpPr>
        <p:spPr>
          <a:xfrm>
            <a:off x="230683" y="632929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12" name="円/楕円 111"/>
          <p:cNvSpPr/>
          <p:nvPr/>
        </p:nvSpPr>
        <p:spPr>
          <a:xfrm>
            <a:off x="800953" y="632929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-62179" y="5693015"/>
            <a:ext cx="321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/>
              <a:t>1</a:t>
            </a:r>
            <a:r>
              <a:rPr kumimoji="1" lang="ja-JP" altLang="en-US" sz="900" dirty="0" smtClean="0"/>
              <a:t>次元だと，近いか遠くかでしか類似度を評価できない</a:t>
            </a:r>
            <a:r>
              <a:rPr lang="ja-JP" altLang="en-US" sz="900" dirty="0" smtClean="0"/>
              <a:t>．</a:t>
            </a:r>
            <a:endParaRPr lang="en-US" altLang="ja-JP" sz="900" dirty="0" smtClean="0"/>
          </a:p>
          <a:p>
            <a:r>
              <a:rPr kumimoji="1" lang="ja-JP" altLang="en-US" sz="900" dirty="0"/>
              <a:t>下記のよう</a:t>
            </a:r>
            <a:r>
              <a:rPr kumimoji="1" lang="ja-JP" altLang="en-US" sz="900" dirty="0" smtClean="0"/>
              <a:t>なグループ分けを類似度では実行できない．</a:t>
            </a:r>
            <a:endParaRPr kumimoji="1" lang="en-US" altLang="ja-JP" sz="900" dirty="0" smtClean="0"/>
          </a:p>
        </p:txBody>
      </p:sp>
      <p:sp>
        <p:nvSpPr>
          <p:cNvPr id="114" name="円/楕円 113"/>
          <p:cNvSpPr/>
          <p:nvPr/>
        </p:nvSpPr>
        <p:spPr>
          <a:xfrm>
            <a:off x="1406410" y="632929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15" name="フリーフォーム 114"/>
          <p:cNvSpPr/>
          <p:nvPr/>
        </p:nvSpPr>
        <p:spPr>
          <a:xfrm>
            <a:off x="252549" y="6182528"/>
            <a:ext cx="1175657" cy="122478"/>
          </a:xfrm>
          <a:custGeom>
            <a:avLst/>
            <a:gdLst>
              <a:gd name="connsiteX0" fmla="*/ 0 w 1175657"/>
              <a:gd name="connsiteY0" fmla="*/ 113769 h 122478"/>
              <a:gd name="connsiteX1" fmla="*/ 418011 w 1175657"/>
              <a:gd name="connsiteY1" fmla="*/ 9266 h 122478"/>
              <a:gd name="connsiteX2" fmla="*/ 940525 w 1175657"/>
              <a:gd name="connsiteY2" fmla="*/ 17975 h 122478"/>
              <a:gd name="connsiteX3" fmla="*/ 1175657 w 1175657"/>
              <a:gd name="connsiteY3" fmla="*/ 122478 h 12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657" h="122478">
                <a:moveTo>
                  <a:pt x="0" y="113769"/>
                </a:moveTo>
                <a:cubicBezTo>
                  <a:pt x="130628" y="69500"/>
                  <a:pt x="261257" y="25232"/>
                  <a:pt x="418011" y="9266"/>
                </a:cubicBezTo>
                <a:cubicBezTo>
                  <a:pt x="574765" y="-6700"/>
                  <a:pt x="814251" y="-894"/>
                  <a:pt x="940525" y="17975"/>
                </a:cubicBezTo>
                <a:cubicBezTo>
                  <a:pt x="1066799" y="36844"/>
                  <a:pt x="1121228" y="79661"/>
                  <a:pt x="1175657" y="12247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893621" y="5951727"/>
            <a:ext cx="771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00FF"/>
                </a:solidFill>
              </a:rPr>
              <a:t>グループ</a:t>
            </a:r>
            <a:r>
              <a:rPr kumimoji="1" lang="en-US" altLang="ja-JP" sz="1000" dirty="0" smtClean="0">
                <a:solidFill>
                  <a:srgbClr val="0000FF"/>
                </a:solidFill>
              </a:rPr>
              <a:t>1</a:t>
            </a:r>
            <a:endParaRPr kumimoji="1" lang="ja-JP" altLang="en-US" sz="1000" dirty="0">
              <a:solidFill>
                <a:srgbClr val="0000FF"/>
              </a:solidFill>
            </a:endParaRPr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846902" y="6389994"/>
            <a:ext cx="771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FF0000"/>
                </a:solidFill>
              </a:rPr>
              <a:t>グループ</a:t>
            </a:r>
            <a:r>
              <a:rPr kumimoji="1" lang="en-US" altLang="ja-JP" sz="1000" dirty="0" smtClean="0">
                <a:solidFill>
                  <a:srgbClr val="FF0000"/>
                </a:solidFill>
              </a:rPr>
              <a:t>2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119" name="直線矢印コネクタ 118"/>
          <p:cNvCxnSpPr/>
          <p:nvPr/>
        </p:nvCxnSpPr>
        <p:spPr>
          <a:xfrm flipH="1">
            <a:off x="-24604" y="6442463"/>
            <a:ext cx="277017" cy="34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/>
          <p:nvPr/>
        </p:nvCxnSpPr>
        <p:spPr>
          <a:xfrm>
            <a:off x="-62179" y="6709125"/>
            <a:ext cx="0" cy="191587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グループ化 126"/>
          <p:cNvGrpSpPr/>
          <p:nvPr/>
        </p:nvGrpSpPr>
        <p:grpSpPr>
          <a:xfrm>
            <a:off x="-45653" y="6889750"/>
            <a:ext cx="369004" cy="1085559"/>
            <a:chOff x="-45654" y="6889750"/>
            <a:chExt cx="483803" cy="1485900"/>
          </a:xfrm>
        </p:grpSpPr>
        <p:sp>
          <p:nvSpPr>
            <p:cNvPr id="125" name="フリーフォーム 124"/>
            <p:cNvSpPr/>
            <p:nvPr/>
          </p:nvSpPr>
          <p:spPr>
            <a:xfrm>
              <a:off x="-45654" y="688975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フリーフォーム 125"/>
            <p:cNvSpPr/>
            <p:nvPr/>
          </p:nvSpPr>
          <p:spPr>
            <a:xfrm flipV="1">
              <a:off x="-45654" y="763270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8" name="直線矢印コネクタ 127"/>
          <p:cNvCxnSpPr/>
          <p:nvPr/>
        </p:nvCxnSpPr>
        <p:spPr>
          <a:xfrm>
            <a:off x="743271" y="6709125"/>
            <a:ext cx="0" cy="191587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グループ化 128"/>
          <p:cNvGrpSpPr/>
          <p:nvPr/>
        </p:nvGrpSpPr>
        <p:grpSpPr>
          <a:xfrm>
            <a:off x="759797" y="7072629"/>
            <a:ext cx="369004" cy="1085559"/>
            <a:chOff x="-45654" y="6889750"/>
            <a:chExt cx="483803" cy="1485900"/>
          </a:xfrm>
        </p:grpSpPr>
        <p:sp>
          <p:nvSpPr>
            <p:cNvPr id="130" name="フリーフォーム 129"/>
            <p:cNvSpPr/>
            <p:nvPr/>
          </p:nvSpPr>
          <p:spPr>
            <a:xfrm>
              <a:off x="-45654" y="688975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フリーフォーム 130"/>
            <p:cNvSpPr/>
            <p:nvPr/>
          </p:nvSpPr>
          <p:spPr>
            <a:xfrm flipV="1">
              <a:off x="-45654" y="763270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32" name="直線矢印コネクタ 131"/>
          <p:cNvCxnSpPr/>
          <p:nvPr/>
        </p:nvCxnSpPr>
        <p:spPr>
          <a:xfrm>
            <a:off x="1473163" y="6709125"/>
            <a:ext cx="0" cy="191587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グループ化 132"/>
          <p:cNvGrpSpPr/>
          <p:nvPr/>
        </p:nvGrpSpPr>
        <p:grpSpPr>
          <a:xfrm>
            <a:off x="1499010" y="6854451"/>
            <a:ext cx="369004" cy="1085559"/>
            <a:chOff x="-45654" y="6889750"/>
            <a:chExt cx="483803" cy="1485900"/>
          </a:xfrm>
        </p:grpSpPr>
        <p:sp>
          <p:nvSpPr>
            <p:cNvPr id="134" name="フリーフォーム 133"/>
            <p:cNvSpPr/>
            <p:nvPr/>
          </p:nvSpPr>
          <p:spPr>
            <a:xfrm>
              <a:off x="-45654" y="688975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フリーフォーム 134"/>
            <p:cNvSpPr/>
            <p:nvPr/>
          </p:nvSpPr>
          <p:spPr>
            <a:xfrm flipV="1">
              <a:off x="-45654" y="763270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6" name="テキスト ボックス 135"/>
          <p:cNvSpPr txBox="1"/>
          <p:nvPr/>
        </p:nvSpPr>
        <p:spPr>
          <a:xfrm>
            <a:off x="447968" y="8703178"/>
            <a:ext cx="1638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dirty="0" smtClean="0">
                <a:solidFill>
                  <a:srgbClr val="92D050"/>
                </a:solidFill>
              </a:rPr>
              <a:t>例：特徴ベクトル空間</a:t>
            </a:r>
            <a:endParaRPr kumimoji="1" lang="ja-JP" altLang="en-US" sz="1100" dirty="0">
              <a:solidFill>
                <a:srgbClr val="92D050"/>
              </a:solidFill>
            </a:endParaRPr>
          </a:p>
        </p:txBody>
      </p:sp>
      <p:cxnSp>
        <p:nvCxnSpPr>
          <p:cNvPr id="137" name="直線矢印コネクタ 136"/>
          <p:cNvCxnSpPr/>
          <p:nvPr/>
        </p:nvCxnSpPr>
        <p:spPr>
          <a:xfrm>
            <a:off x="828991" y="6497240"/>
            <a:ext cx="30003" cy="3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/>
          <p:cNvCxnSpPr/>
          <p:nvPr/>
        </p:nvCxnSpPr>
        <p:spPr>
          <a:xfrm>
            <a:off x="1532523" y="6466059"/>
            <a:ext cx="30003" cy="31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テキスト ボックス 139"/>
          <p:cNvSpPr txBox="1"/>
          <p:nvPr/>
        </p:nvSpPr>
        <p:spPr>
          <a:xfrm>
            <a:off x="-250153" y="8907047"/>
            <a:ext cx="274406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もし特徴空間でこんな値を取れたら，</a:t>
            </a:r>
            <a:endParaRPr kumimoji="1" lang="en-US" altLang="ja-JP" sz="1100" dirty="0" smtClean="0"/>
          </a:p>
          <a:p>
            <a:r>
              <a:rPr kumimoji="1" lang="en-US" altLang="ja-JP" sz="1100" dirty="0" smtClean="0"/>
              <a:t>1</a:t>
            </a:r>
            <a:r>
              <a:rPr kumimoji="1" lang="ja-JP" altLang="en-US" sz="1100" dirty="0" smtClean="0"/>
              <a:t>次元では離れていた</a:t>
            </a:r>
            <a:r>
              <a:rPr lang="ja-JP" altLang="en-US" sz="1100" dirty="0" smtClean="0"/>
              <a:t>サンプル同士を</a:t>
            </a:r>
            <a:endParaRPr lang="en-US" altLang="ja-JP" sz="1100" dirty="0" smtClean="0"/>
          </a:p>
          <a:p>
            <a:r>
              <a:rPr lang="ja-JP" altLang="en-US" sz="1100" dirty="0" smtClean="0"/>
              <a:t>紐付けられる．</a:t>
            </a:r>
            <a:endParaRPr lang="en-US" altLang="ja-JP" sz="1100" dirty="0" smtClean="0"/>
          </a:p>
          <a:p>
            <a:r>
              <a:rPr kumimoji="1" lang="ja-JP" altLang="en-US" sz="1100" dirty="0"/>
              <a:t>こういう分類</a:t>
            </a:r>
            <a:r>
              <a:rPr kumimoji="1" lang="ja-JP" altLang="en-US" sz="1100" dirty="0" smtClean="0"/>
              <a:t>をしたければ，この仕様に合致したカーネル関数を定義すればよ</a:t>
            </a:r>
            <a:r>
              <a:rPr lang="ja-JP" altLang="en-US" sz="1100" dirty="0"/>
              <a:t>い</a:t>
            </a:r>
            <a:r>
              <a:rPr lang="ja-JP" altLang="en-US" sz="1100" dirty="0" smtClean="0"/>
              <a:t>．</a:t>
            </a:r>
            <a:endParaRPr lang="en-US" altLang="ja-JP" sz="1100" dirty="0" smtClean="0"/>
          </a:p>
          <a:p>
            <a:endParaRPr lang="en-US" altLang="ja-JP" sz="1100" dirty="0" smtClean="0"/>
          </a:p>
          <a:p>
            <a:r>
              <a:rPr kumimoji="1" lang="ja-JP" altLang="en-US" sz="1100" dirty="0" smtClean="0"/>
              <a:t>無限次元での内積の計算</a:t>
            </a:r>
            <a:r>
              <a:rPr lang="ja-JP" altLang="en-US" sz="1100" dirty="0" smtClean="0"/>
              <a:t>は不要で，</a:t>
            </a:r>
            <a:endParaRPr lang="en-US" altLang="ja-JP" sz="1100" dirty="0" smtClean="0"/>
          </a:p>
          <a:p>
            <a:r>
              <a:rPr kumimoji="1" lang="ja-JP" altLang="en-US" sz="1100" dirty="0" smtClean="0"/>
              <a:t>サンプル点数オーダのカーネルの計算を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すれば十分なのである．</a:t>
            </a:r>
            <a:endParaRPr kumimoji="1" lang="ja-JP" altLang="en-US" sz="1100" dirty="0"/>
          </a:p>
        </p:txBody>
      </p:sp>
      <p:sp>
        <p:nvSpPr>
          <p:cNvPr id="141" name="フリーフォーム 140"/>
          <p:cNvSpPr/>
          <p:nvPr/>
        </p:nvSpPr>
        <p:spPr>
          <a:xfrm>
            <a:off x="105115" y="7900596"/>
            <a:ext cx="1257300" cy="432066"/>
          </a:xfrm>
          <a:custGeom>
            <a:avLst/>
            <a:gdLst>
              <a:gd name="connsiteX0" fmla="*/ 0 w 1257300"/>
              <a:gd name="connsiteY0" fmla="*/ 0 h 432066"/>
              <a:gd name="connsiteX1" fmla="*/ 685800 w 1257300"/>
              <a:gd name="connsiteY1" fmla="*/ 431800 h 432066"/>
              <a:gd name="connsiteX2" fmla="*/ 1257300 w 1257300"/>
              <a:gd name="connsiteY2" fmla="*/ 50800 h 43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432066">
                <a:moveTo>
                  <a:pt x="0" y="0"/>
                </a:moveTo>
                <a:cubicBezTo>
                  <a:pt x="238125" y="211666"/>
                  <a:pt x="476250" y="423333"/>
                  <a:pt x="685800" y="431800"/>
                </a:cubicBezTo>
                <a:cubicBezTo>
                  <a:pt x="895350" y="440267"/>
                  <a:pt x="1076325" y="245533"/>
                  <a:pt x="1257300" y="50800"/>
                </a:cubicBezTo>
              </a:path>
            </a:pathLst>
          </a:custGeom>
          <a:noFill/>
          <a:ln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-69826" y="8157164"/>
            <a:ext cx="112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>
                <a:solidFill>
                  <a:srgbClr val="0000FF"/>
                </a:solidFill>
              </a:rPr>
              <a:t>特徴</a:t>
            </a:r>
            <a:r>
              <a:rPr kumimoji="1" lang="ja-JP" altLang="en-US" sz="1200" dirty="0" smtClean="0">
                <a:solidFill>
                  <a:srgbClr val="0000FF"/>
                </a:solidFill>
              </a:rPr>
              <a:t>は</a:t>
            </a:r>
            <a:endParaRPr kumimoji="1" lang="en-US" altLang="ja-JP" sz="1200" dirty="0" smtClean="0">
              <a:solidFill>
                <a:srgbClr val="0000FF"/>
              </a:solidFill>
            </a:endParaRPr>
          </a:p>
          <a:p>
            <a:r>
              <a:rPr lang="ja-JP" altLang="en-US" sz="1200" dirty="0">
                <a:solidFill>
                  <a:srgbClr val="0000FF"/>
                </a:solidFill>
              </a:rPr>
              <a:t>似て</a:t>
            </a:r>
            <a:r>
              <a:rPr lang="ja-JP" altLang="en-US" sz="1200" dirty="0" smtClean="0">
                <a:solidFill>
                  <a:srgbClr val="0000FF"/>
                </a:solidFill>
              </a:rPr>
              <a:t>いる</a:t>
            </a:r>
            <a:endParaRPr lang="en-US" altLang="ja-JP" sz="1200" dirty="0" smtClean="0">
              <a:solidFill>
                <a:srgbClr val="0000FF"/>
              </a:solidFill>
            </a:endParaRPr>
          </a:p>
          <a:p>
            <a:r>
              <a:rPr kumimoji="1" lang="ja-JP" altLang="en-US" sz="1200" dirty="0" smtClean="0">
                <a:solidFill>
                  <a:srgbClr val="0000FF"/>
                </a:solidFill>
              </a:rPr>
              <a:t>→内積大</a:t>
            </a:r>
            <a:endParaRPr kumimoji="1" lang="ja-JP" altLang="en-US" sz="1200" dirty="0">
              <a:solidFill>
                <a:srgbClr val="0000FF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9481906" y="9519865"/>
            <a:ext cx="3246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ガウシアンカーネルの場合だと，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近くのデータ同士だと内積が</a:t>
            </a:r>
            <a:r>
              <a:rPr lang="en-US" altLang="ja-JP" sz="1200" dirty="0" smtClean="0"/>
              <a:t>1</a:t>
            </a:r>
            <a:r>
              <a:rPr lang="ja-JP" altLang="en-US" sz="1200" dirty="0" smtClean="0"/>
              <a:t>に近く，</a:t>
            </a:r>
            <a:endParaRPr lang="en-US" altLang="ja-JP" sz="1200" dirty="0" smtClean="0"/>
          </a:p>
          <a:p>
            <a:r>
              <a:rPr lang="ja-JP" altLang="en-US" sz="1200" dirty="0" smtClean="0"/>
              <a:t>遠いと内積が</a:t>
            </a:r>
            <a:r>
              <a:rPr lang="en-US" altLang="ja-JP" sz="1200" dirty="0" smtClean="0"/>
              <a:t>0</a:t>
            </a:r>
            <a:r>
              <a:rPr lang="ja-JP" altLang="en-US" sz="1200" dirty="0" smtClean="0"/>
              <a:t>に近くなる．</a:t>
            </a:r>
            <a:endParaRPr lang="en-US" altLang="ja-JP" sz="1200" dirty="0" smtClean="0"/>
          </a:p>
          <a:p>
            <a:r>
              <a:rPr lang="ja-JP" altLang="en-US" sz="1200" dirty="0"/>
              <a:t>　</a:t>
            </a:r>
            <a:r>
              <a:rPr lang="en-US" altLang="ja-JP" sz="1200" dirty="0" smtClean="0"/>
              <a:t>※</a:t>
            </a:r>
            <a:r>
              <a:rPr lang="ja-JP" altLang="en-US" sz="1200" dirty="0" smtClean="0"/>
              <a:t>原点を基点とした場所の類似度</a:t>
            </a:r>
            <a:endParaRPr lang="en-US" altLang="ja-JP" sz="1200" dirty="0" smtClean="0"/>
          </a:p>
          <a:p>
            <a:endParaRPr lang="en-US" altLang="ja-JP" sz="1200" dirty="0" smtClean="0"/>
          </a:p>
          <a:p>
            <a:r>
              <a:rPr kumimoji="1" lang="ja-JP" altLang="en-US" sz="1200" dirty="0" smtClean="0"/>
              <a:t>だから，近くのデータ同士の内積が大きくなる</a:t>
            </a:r>
            <a:endParaRPr kumimoji="1" lang="ja-JP" altLang="en-US" sz="1200" dirty="0"/>
          </a:p>
        </p:txBody>
      </p:sp>
      <p:cxnSp>
        <p:nvCxnSpPr>
          <p:cNvPr id="147" name="直線矢印コネクタ 146"/>
          <p:cNvCxnSpPr/>
          <p:nvPr/>
        </p:nvCxnSpPr>
        <p:spPr>
          <a:xfrm>
            <a:off x="3603531" y="10192983"/>
            <a:ext cx="2850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矢印コネクタ 148"/>
          <p:cNvCxnSpPr/>
          <p:nvPr/>
        </p:nvCxnSpPr>
        <p:spPr>
          <a:xfrm flipV="1">
            <a:off x="4950070" y="8962579"/>
            <a:ext cx="0" cy="2447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円/楕円 152"/>
          <p:cNvSpPr/>
          <p:nvPr/>
        </p:nvSpPr>
        <p:spPr>
          <a:xfrm>
            <a:off x="5013241" y="9648570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54" name="円/楕円 153"/>
          <p:cNvSpPr/>
          <p:nvPr/>
        </p:nvSpPr>
        <p:spPr>
          <a:xfrm>
            <a:off x="5027591" y="9844471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55" name="円/楕円 154"/>
          <p:cNvSpPr/>
          <p:nvPr/>
        </p:nvSpPr>
        <p:spPr>
          <a:xfrm>
            <a:off x="5237762" y="10281887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56" name="円/楕円 155"/>
          <p:cNvSpPr/>
          <p:nvPr/>
        </p:nvSpPr>
        <p:spPr>
          <a:xfrm>
            <a:off x="5153438" y="9802084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57" name="円/楕円 156"/>
          <p:cNvSpPr/>
          <p:nvPr/>
        </p:nvSpPr>
        <p:spPr>
          <a:xfrm>
            <a:off x="5191428" y="9675490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58" name="円/楕円 157"/>
          <p:cNvSpPr/>
          <p:nvPr/>
        </p:nvSpPr>
        <p:spPr>
          <a:xfrm>
            <a:off x="4775050" y="9939794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59" name="円/楕円 158"/>
          <p:cNvSpPr/>
          <p:nvPr/>
        </p:nvSpPr>
        <p:spPr>
          <a:xfrm>
            <a:off x="5337400" y="10082246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0" name="円/楕円 159"/>
          <p:cNvSpPr/>
          <p:nvPr/>
        </p:nvSpPr>
        <p:spPr>
          <a:xfrm>
            <a:off x="5121344" y="9981363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1" name="円/楕円 160"/>
          <p:cNvSpPr/>
          <p:nvPr/>
        </p:nvSpPr>
        <p:spPr>
          <a:xfrm>
            <a:off x="5251739" y="9887586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2" name="円/楕円 161"/>
          <p:cNvSpPr/>
          <p:nvPr/>
        </p:nvSpPr>
        <p:spPr>
          <a:xfrm>
            <a:off x="4785533" y="9602681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3" name="円/楕円 162"/>
          <p:cNvSpPr/>
          <p:nvPr/>
        </p:nvSpPr>
        <p:spPr>
          <a:xfrm>
            <a:off x="4809089" y="9770021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4" name="円/楕円 163"/>
          <p:cNvSpPr/>
          <p:nvPr/>
        </p:nvSpPr>
        <p:spPr>
          <a:xfrm>
            <a:off x="4629573" y="10069266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5" name="円/楕円 164"/>
          <p:cNvSpPr/>
          <p:nvPr/>
        </p:nvSpPr>
        <p:spPr>
          <a:xfrm>
            <a:off x="4549497" y="9834425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6" name="円/楕円 165"/>
          <p:cNvSpPr/>
          <p:nvPr/>
        </p:nvSpPr>
        <p:spPr>
          <a:xfrm>
            <a:off x="4701280" y="10254145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7" name="円/楕円 166"/>
          <p:cNvSpPr/>
          <p:nvPr/>
        </p:nvSpPr>
        <p:spPr>
          <a:xfrm>
            <a:off x="4907487" y="10342941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8" name="円/楕円 167"/>
          <p:cNvSpPr/>
          <p:nvPr/>
        </p:nvSpPr>
        <p:spPr>
          <a:xfrm>
            <a:off x="5087256" y="10219627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69" name="円/楕円 168"/>
          <p:cNvSpPr/>
          <p:nvPr/>
        </p:nvSpPr>
        <p:spPr>
          <a:xfrm>
            <a:off x="4892111" y="10097630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0" name="円/楕円 169"/>
          <p:cNvSpPr/>
          <p:nvPr/>
        </p:nvSpPr>
        <p:spPr>
          <a:xfrm>
            <a:off x="3829901" y="9904188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1" name="円/楕円 170"/>
          <p:cNvSpPr/>
          <p:nvPr/>
        </p:nvSpPr>
        <p:spPr>
          <a:xfrm>
            <a:off x="4176977" y="10568868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2" name="円/楕円 171"/>
          <p:cNvSpPr/>
          <p:nvPr/>
        </p:nvSpPr>
        <p:spPr>
          <a:xfrm>
            <a:off x="4053520" y="10733880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3" name="円/楕円 172"/>
          <p:cNvSpPr/>
          <p:nvPr/>
        </p:nvSpPr>
        <p:spPr>
          <a:xfrm>
            <a:off x="5795282" y="1028024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4" name="円/楕円 173"/>
          <p:cNvSpPr/>
          <p:nvPr/>
        </p:nvSpPr>
        <p:spPr>
          <a:xfrm>
            <a:off x="3720094" y="10190298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5" name="円/楕円 174"/>
          <p:cNvSpPr/>
          <p:nvPr/>
        </p:nvSpPr>
        <p:spPr>
          <a:xfrm>
            <a:off x="5858476" y="10162094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6" name="円/楕円 175"/>
          <p:cNvSpPr/>
          <p:nvPr/>
        </p:nvSpPr>
        <p:spPr>
          <a:xfrm>
            <a:off x="3807514" y="9729932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7" name="円/楕円 176"/>
          <p:cNvSpPr/>
          <p:nvPr/>
        </p:nvSpPr>
        <p:spPr>
          <a:xfrm>
            <a:off x="3897165" y="10461407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8" name="円/楕円 177"/>
          <p:cNvSpPr/>
          <p:nvPr/>
        </p:nvSpPr>
        <p:spPr>
          <a:xfrm>
            <a:off x="4604936" y="10696492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79" name="円/楕円 178"/>
          <p:cNvSpPr/>
          <p:nvPr/>
        </p:nvSpPr>
        <p:spPr>
          <a:xfrm>
            <a:off x="4757336" y="10848892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80" name="円/楕円 179"/>
          <p:cNvSpPr/>
          <p:nvPr/>
        </p:nvSpPr>
        <p:spPr>
          <a:xfrm>
            <a:off x="5715819" y="10398404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81" name="円/楕円 180"/>
          <p:cNvSpPr/>
          <p:nvPr/>
        </p:nvSpPr>
        <p:spPr>
          <a:xfrm>
            <a:off x="4951230" y="10738061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82" name="円/楕円 181"/>
          <p:cNvSpPr/>
          <p:nvPr/>
        </p:nvSpPr>
        <p:spPr>
          <a:xfrm>
            <a:off x="4335082" y="10848892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83" name="円/楕円 182"/>
          <p:cNvSpPr/>
          <p:nvPr/>
        </p:nvSpPr>
        <p:spPr>
          <a:xfrm>
            <a:off x="4272244" y="10733880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84" name="円/楕円 183"/>
          <p:cNvSpPr/>
          <p:nvPr/>
        </p:nvSpPr>
        <p:spPr>
          <a:xfrm>
            <a:off x="5239136" y="10747392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85" name="円/楕円 184"/>
          <p:cNvSpPr/>
          <p:nvPr/>
        </p:nvSpPr>
        <p:spPr>
          <a:xfrm>
            <a:off x="5442561" y="1076041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86" name="円/楕円 185"/>
          <p:cNvSpPr/>
          <p:nvPr/>
        </p:nvSpPr>
        <p:spPr>
          <a:xfrm>
            <a:off x="3677067" y="10035092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87" name="円/楕円 186"/>
          <p:cNvSpPr/>
          <p:nvPr/>
        </p:nvSpPr>
        <p:spPr>
          <a:xfrm>
            <a:off x="5621655" y="10677290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188" name="円/楕円 187"/>
          <p:cNvSpPr/>
          <p:nvPr/>
        </p:nvSpPr>
        <p:spPr>
          <a:xfrm>
            <a:off x="4023662" y="9544508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cxnSp>
        <p:nvCxnSpPr>
          <p:cNvPr id="190" name="直線コネクタ 189"/>
          <p:cNvCxnSpPr/>
          <p:nvPr/>
        </p:nvCxnSpPr>
        <p:spPr>
          <a:xfrm>
            <a:off x="3227190" y="9428956"/>
            <a:ext cx="3462493" cy="139759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テキスト ボックス 190"/>
          <p:cNvSpPr txBox="1"/>
          <p:nvPr/>
        </p:nvSpPr>
        <p:spPr>
          <a:xfrm>
            <a:off x="5717317" y="10891771"/>
            <a:ext cx="16288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>
                <a:solidFill>
                  <a:srgbClr val="00B0F0"/>
                </a:solidFill>
              </a:rPr>
              <a:t>2</a:t>
            </a:r>
            <a:r>
              <a:rPr kumimoji="1" lang="ja-JP" altLang="en-US" sz="1050" dirty="0" smtClean="0">
                <a:solidFill>
                  <a:srgbClr val="00B0F0"/>
                </a:solidFill>
              </a:rPr>
              <a:t>自由度で表現する</a:t>
            </a:r>
            <a:endParaRPr kumimoji="1" lang="en-US" altLang="ja-JP" sz="1050" dirty="0" smtClean="0">
              <a:solidFill>
                <a:srgbClr val="00B0F0"/>
              </a:solidFill>
            </a:endParaRPr>
          </a:p>
          <a:p>
            <a:r>
              <a:rPr kumimoji="1" lang="ja-JP" altLang="en-US" sz="1050" dirty="0" smtClean="0">
                <a:solidFill>
                  <a:srgbClr val="00B0F0"/>
                </a:solidFill>
              </a:rPr>
              <a:t>直線で</a:t>
            </a:r>
            <a:r>
              <a:rPr lang="ja-JP" altLang="en-US" sz="1050" dirty="0" smtClean="0">
                <a:solidFill>
                  <a:srgbClr val="00B0F0"/>
                </a:solidFill>
              </a:rPr>
              <a:t>は分けられない☓</a:t>
            </a:r>
            <a:endParaRPr kumimoji="1" lang="ja-JP" altLang="en-US" sz="1050" dirty="0">
              <a:solidFill>
                <a:srgbClr val="00B0F0"/>
              </a:solidFill>
            </a:endParaRPr>
          </a:p>
        </p:txBody>
      </p:sp>
      <p:grpSp>
        <p:nvGrpSpPr>
          <p:cNvPr id="195" name="グループ化 194"/>
          <p:cNvGrpSpPr/>
          <p:nvPr/>
        </p:nvGrpSpPr>
        <p:grpSpPr>
          <a:xfrm>
            <a:off x="6270222" y="10531417"/>
            <a:ext cx="300524" cy="300524"/>
            <a:chOff x="7175706" y="9559426"/>
            <a:chExt cx="300524" cy="300524"/>
          </a:xfrm>
        </p:grpSpPr>
        <p:cxnSp>
          <p:nvCxnSpPr>
            <p:cNvPr id="193" name="直線コネクタ 192"/>
            <p:cNvCxnSpPr/>
            <p:nvPr/>
          </p:nvCxnSpPr>
          <p:spPr>
            <a:xfrm>
              <a:off x="7175706" y="9559426"/>
              <a:ext cx="300524" cy="3005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/>
            <p:cNvCxnSpPr/>
            <p:nvPr/>
          </p:nvCxnSpPr>
          <p:spPr>
            <a:xfrm rot="5400000">
              <a:off x="7175706" y="9559426"/>
              <a:ext cx="300524" cy="3005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1" name="直線矢印コネクタ 210"/>
          <p:cNvCxnSpPr/>
          <p:nvPr/>
        </p:nvCxnSpPr>
        <p:spPr>
          <a:xfrm>
            <a:off x="7188731" y="9468702"/>
            <a:ext cx="0" cy="191587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グループ化 211"/>
          <p:cNvGrpSpPr/>
          <p:nvPr/>
        </p:nvGrpSpPr>
        <p:grpSpPr>
          <a:xfrm>
            <a:off x="7205257" y="9649327"/>
            <a:ext cx="369004" cy="1085559"/>
            <a:chOff x="-45654" y="6889750"/>
            <a:chExt cx="483803" cy="1485900"/>
          </a:xfrm>
        </p:grpSpPr>
        <p:sp>
          <p:nvSpPr>
            <p:cNvPr id="213" name="フリーフォーム 212"/>
            <p:cNvSpPr/>
            <p:nvPr/>
          </p:nvSpPr>
          <p:spPr>
            <a:xfrm>
              <a:off x="-45654" y="688975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フリーフォーム 213"/>
            <p:cNvSpPr/>
            <p:nvPr/>
          </p:nvSpPr>
          <p:spPr>
            <a:xfrm flipV="1">
              <a:off x="-45654" y="763270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15" name="直線矢印コネクタ 214"/>
          <p:cNvCxnSpPr/>
          <p:nvPr/>
        </p:nvCxnSpPr>
        <p:spPr>
          <a:xfrm>
            <a:off x="8413281" y="9468702"/>
            <a:ext cx="0" cy="191587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グループ化 215"/>
          <p:cNvGrpSpPr/>
          <p:nvPr/>
        </p:nvGrpSpPr>
        <p:grpSpPr>
          <a:xfrm>
            <a:off x="8429807" y="9832206"/>
            <a:ext cx="369004" cy="1085559"/>
            <a:chOff x="-45654" y="6889750"/>
            <a:chExt cx="483803" cy="1485900"/>
          </a:xfrm>
        </p:grpSpPr>
        <p:sp>
          <p:nvSpPr>
            <p:cNvPr id="217" name="フリーフォーム 216"/>
            <p:cNvSpPr/>
            <p:nvPr/>
          </p:nvSpPr>
          <p:spPr>
            <a:xfrm>
              <a:off x="-45654" y="688975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8" name="フリーフォーム 217"/>
            <p:cNvSpPr/>
            <p:nvPr/>
          </p:nvSpPr>
          <p:spPr>
            <a:xfrm flipV="1">
              <a:off x="-45654" y="763270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19" name="直線矢印コネクタ 218"/>
          <p:cNvCxnSpPr/>
          <p:nvPr/>
        </p:nvCxnSpPr>
        <p:spPr>
          <a:xfrm>
            <a:off x="8990773" y="9468702"/>
            <a:ext cx="0" cy="191587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グループ化 219"/>
          <p:cNvGrpSpPr/>
          <p:nvPr/>
        </p:nvGrpSpPr>
        <p:grpSpPr>
          <a:xfrm>
            <a:off x="9016620" y="9614028"/>
            <a:ext cx="369004" cy="1085559"/>
            <a:chOff x="-45654" y="6889750"/>
            <a:chExt cx="483803" cy="1485900"/>
          </a:xfrm>
        </p:grpSpPr>
        <p:sp>
          <p:nvSpPr>
            <p:cNvPr id="221" name="フリーフォーム 220"/>
            <p:cNvSpPr/>
            <p:nvPr/>
          </p:nvSpPr>
          <p:spPr>
            <a:xfrm>
              <a:off x="-45654" y="688975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2" name="フリーフォーム 221"/>
            <p:cNvSpPr/>
            <p:nvPr/>
          </p:nvSpPr>
          <p:spPr>
            <a:xfrm flipV="1">
              <a:off x="-45654" y="763270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4" name="フリーフォーム 223"/>
          <p:cNvSpPr/>
          <p:nvPr/>
        </p:nvSpPr>
        <p:spPr>
          <a:xfrm>
            <a:off x="4878201" y="9390840"/>
            <a:ext cx="3988347" cy="450899"/>
          </a:xfrm>
          <a:custGeom>
            <a:avLst/>
            <a:gdLst>
              <a:gd name="connsiteX0" fmla="*/ 0 w 1445623"/>
              <a:gd name="connsiteY0" fmla="*/ 132729 h 376569"/>
              <a:gd name="connsiteX1" fmla="*/ 426720 w 1445623"/>
              <a:gd name="connsiteY1" fmla="*/ 10809 h 376569"/>
              <a:gd name="connsiteX2" fmla="*/ 1445623 w 1445623"/>
              <a:gd name="connsiteY2" fmla="*/ 376569 h 37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5623" h="376569">
                <a:moveTo>
                  <a:pt x="0" y="132729"/>
                </a:moveTo>
                <a:cubicBezTo>
                  <a:pt x="92891" y="51449"/>
                  <a:pt x="185783" y="-29831"/>
                  <a:pt x="426720" y="10809"/>
                </a:cubicBezTo>
                <a:cubicBezTo>
                  <a:pt x="667657" y="51449"/>
                  <a:pt x="1056640" y="214009"/>
                  <a:pt x="1445623" y="376569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フリーフォーム 224"/>
          <p:cNvSpPr/>
          <p:nvPr/>
        </p:nvSpPr>
        <p:spPr>
          <a:xfrm>
            <a:off x="5387343" y="9719009"/>
            <a:ext cx="1722260" cy="351101"/>
          </a:xfrm>
          <a:custGeom>
            <a:avLst/>
            <a:gdLst>
              <a:gd name="connsiteX0" fmla="*/ 0 w 1445623"/>
              <a:gd name="connsiteY0" fmla="*/ 132729 h 376569"/>
              <a:gd name="connsiteX1" fmla="*/ 426720 w 1445623"/>
              <a:gd name="connsiteY1" fmla="*/ 10809 h 376569"/>
              <a:gd name="connsiteX2" fmla="*/ 1445623 w 1445623"/>
              <a:gd name="connsiteY2" fmla="*/ 376569 h 37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5623" h="376569">
                <a:moveTo>
                  <a:pt x="0" y="132729"/>
                </a:moveTo>
                <a:cubicBezTo>
                  <a:pt x="92891" y="51449"/>
                  <a:pt x="185783" y="-29831"/>
                  <a:pt x="426720" y="10809"/>
                </a:cubicBezTo>
                <a:cubicBezTo>
                  <a:pt x="667657" y="51449"/>
                  <a:pt x="1056640" y="214009"/>
                  <a:pt x="1445623" y="376569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円/楕円 225"/>
          <p:cNvSpPr/>
          <p:nvPr/>
        </p:nvSpPr>
        <p:spPr>
          <a:xfrm>
            <a:off x="4297318" y="931601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27" name="円/楕円 226"/>
          <p:cNvSpPr/>
          <p:nvPr/>
        </p:nvSpPr>
        <p:spPr>
          <a:xfrm>
            <a:off x="4492278" y="913675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28" name="円/楕円 227"/>
          <p:cNvSpPr/>
          <p:nvPr/>
        </p:nvSpPr>
        <p:spPr>
          <a:xfrm>
            <a:off x="5043694" y="9099371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29" name="円/楕円 228"/>
          <p:cNvSpPr/>
          <p:nvPr/>
        </p:nvSpPr>
        <p:spPr>
          <a:xfrm>
            <a:off x="5357939" y="9134496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30" name="円/楕円 229"/>
          <p:cNvSpPr/>
          <p:nvPr/>
        </p:nvSpPr>
        <p:spPr>
          <a:xfrm>
            <a:off x="4711002" y="913675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31" name="円/楕円 230"/>
          <p:cNvSpPr/>
          <p:nvPr/>
        </p:nvSpPr>
        <p:spPr>
          <a:xfrm>
            <a:off x="5590285" y="9238840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32" name="円/楕円 231"/>
          <p:cNvSpPr/>
          <p:nvPr/>
        </p:nvSpPr>
        <p:spPr>
          <a:xfrm>
            <a:off x="5782225" y="952434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33" name="円/楕円 232"/>
          <p:cNvSpPr/>
          <p:nvPr/>
        </p:nvSpPr>
        <p:spPr>
          <a:xfrm>
            <a:off x="5855196" y="9793869"/>
            <a:ext cx="92668" cy="92668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cxnSp>
        <p:nvCxnSpPr>
          <p:cNvPr id="234" name="直線矢印コネクタ 233"/>
          <p:cNvCxnSpPr/>
          <p:nvPr/>
        </p:nvCxnSpPr>
        <p:spPr>
          <a:xfrm>
            <a:off x="7842008" y="9449706"/>
            <a:ext cx="0" cy="191587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グループ化 234"/>
          <p:cNvGrpSpPr/>
          <p:nvPr/>
        </p:nvGrpSpPr>
        <p:grpSpPr>
          <a:xfrm>
            <a:off x="7858534" y="9813210"/>
            <a:ext cx="369004" cy="1085559"/>
            <a:chOff x="-45654" y="6889750"/>
            <a:chExt cx="483803" cy="1485900"/>
          </a:xfrm>
        </p:grpSpPr>
        <p:sp>
          <p:nvSpPr>
            <p:cNvPr id="236" name="フリーフォーム 235"/>
            <p:cNvSpPr/>
            <p:nvPr/>
          </p:nvSpPr>
          <p:spPr>
            <a:xfrm>
              <a:off x="-45654" y="688975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フリーフォーム 236"/>
            <p:cNvSpPr/>
            <p:nvPr/>
          </p:nvSpPr>
          <p:spPr>
            <a:xfrm flipV="1">
              <a:off x="-45654" y="7632700"/>
              <a:ext cx="483803" cy="742950"/>
            </a:xfrm>
            <a:custGeom>
              <a:avLst/>
              <a:gdLst>
                <a:gd name="connsiteX0" fmla="*/ 0 w 501650"/>
                <a:gd name="connsiteY0" fmla="*/ 0 h 723900"/>
                <a:gd name="connsiteX1" fmla="*/ 44450 w 501650"/>
                <a:gd name="connsiteY1" fmla="*/ 196850 h 723900"/>
                <a:gd name="connsiteX2" fmla="*/ 107950 w 501650"/>
                <a:gd name="connsiteY2" fmla="*/ 342900 h 723900"/>
                <a:gd name="connsiteX3" fmla="*/ 222250 w 501650"/>
                <a:gd name="connsiteY3" fmla="*/ 444500 h 723900"/>
                <a:gd name="connsiteX4" fmla="*/ 361950 w 501650"/>
                <a:gd name="connsiteY4" fmla="*/ 514350 h 723900"/>
                <a:gd name="connsiteX5" fmla="*/ 476250 w 501650"/>
                <a:gd name="connsiteY5" fmla="*/ 635000 h 723900"/>
                <a:gd name="connsiteX6" fmla="*/ 501650 w 501650"/>
                <a:gd name="connsiteY6" fmla="*/ 723900 h 723900"/>
                <a:gd name="connsiteX0" fmla="*/ 0 w 482600"/>
                <a:gd name="connsiteY0" fmla="*/ 0 h 742950"/>
                <a:gd name="connsiteX1" fmla="*/ 25400 w 482600"/>
                <a:gd name="connsiteY1" fmla="*/ 215900 h 742950"/>
                <a:gd name="connsiteX2" fmla="*/ 88900 w 482600"/>
                <a:gd name="connsiteY2" fmla="*/ 361950 h 742950"/>
                <a:gd name="connsiteX3" fmla="*/ 203200 w 482600"/>
                <a:gd name="connsiteY3" fmla="*/ 463550 h 742950"/>
                <a:gd name="connsiteX4" fmla="*/ 342900 w 482600"/>
                <a:gd name="connsiteY4" fmla="*/ 533400 h 742950"/>
                <a:gd name="connsiteX5" fmla="*/ 457200 w 482600"/>
                <a:gd name="connsiteY5" fmla="*/ 654050 h 742950"/>
                <a:gd name="connsiteX6" fmla="*/ 482600 w 482600"/>
                <a:gd name="connsiteY6" fmla="*/ 742950 h 742950"/>
                <a:gd name="connsiteX0" fmla="*/ 1203 w 483803"/>
                <a:gd name="connsiteY0" fmla="*/ 0 h 742950"/>
                <a:gd name="connsiteX1" fmla="*/ 26603 w 483803"/>
                <a:gd name="connsiteY1" fmla="*/ 215900 h 742950"/>
                <a:gd name="connsiteX2" fmla="*/ 90103 w 483803"/>
                <a:gd name="connsiteY2" fmla="*/ 361950 h 742950"/>
                <a:gd name="connsiteX3" fmla="*/ 204403 w 483803"/>
                <a:gd name="connsiteY3" fmla="*/ 463550 h 742950"/>
                <a:gd name="connsiteX4" fmla="*/ 344103 w 483803"/>
                <a:gd name="connsiteY4" fmla="*/ 533400 h 742950"/>
                <a:gd name="connsiteX5" fmla="*/ 458403 w 483803"/>
                <a:gd name="connsiteY5" fmla="*/ 654050 h 742950"/>
                <a:gd name="connsiteX6" fmla="*/ 483803 w 483803"/>
                <a:gd name="connsiteY6" fmla="*/ 74295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803" h="742950">
                  <a:moveTo>
                    <a:pt x="1203" y="0"/>
                  </a:moveTo>
                  <a:cubicBezTo>
                    <a:pt x="-4618" y="69850"/>
                    <a:pt x="11786" y="155575"/>
                    <a:pt x="26603" y="215900"/>
                  </a:cubicBezTo>
                  <a:cubicBezTo>
                    <a:pt x="41420" y="276225"/>
                    <a:pt x="60470" y="320675"/>
                    <a:pt x="90103" y="361950"/>
                  </a:cubicBezTo>
                  <a:cubicBezTo>
                    <a:pt x="119736" y="403225"/>
                    <a:pt x="162070" y="434975"/>
                    <a:pt x="204403" y="463550"/>
                  </a:cubicBezTo>
                  <a:cubicBezTo>
                    <a:pt x="246736" y="492125"/>
                    <a:pt x="301770" y="501650"/>
                    <a:pt x="344103" y="533400"/>
                  </a:cubicBezTo>
                  <a:cubicBezTo>
                    <a:pt x="386436" y="565150"/>
                    <a:pt x="435120" y="619125"/>
                    <a:pt x="458403" y="654050"/>
                  </a:cubicBezTo>
                  <a:cubicBezTo>
                    <a:pt x="481686" y="688975"/>
                    <a:pt x="482744" y="715962"/>
                    <a:pt x="483803" y="7429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8" name="フリーフォーム 237"/>
          <p:cNvSpPr/>
          <p:nvPr/>
        </p:nvSpPr>
        <p:spPr>
          <a:xfrm>
            <a:off x="5969000" y="10236200"/>
            <a:ext cx="1927461" cy="338182"/>
          </a:xfrm>
          <a:custGeom>
            <a:avLst/>
            <a:gdLst>
              <a:gd name="connsiteX0" fmla="*/ 0 w 1927461"/>
              <a:gd name="connsiteY0" fmla="*/ 0 h 338182"/>
              <a:gd name="connsiteX1" fmla="*/ 558800 w 1927461"/>
              <a:gd name="connsiteY1" fmla="*/ 152400 h 338182"/>
              <a:gd name="connsiteX2" fmla="*/ 1727200 w 1927461"/>
              <a:gd name="connsiteY2" fmla="*/ 317500 h 338182"/>
              <a:gd name="connsiteX3" fmla="*/ 1917700 w 1927461"/>
              <a:gd name="connsiteY3" fmla="*/ 330200 h 33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7461" h="338182">
                <a:moveTo>
                  <a:pt x="0" y="0"/>
                </a:moveTo>
                <a:cubicBezTo>
                  <a:pt x="135466" y="49741"/>
                  <a:pt x="270933" y="99483"/>
                  <a:pt x="558800" y="152400"/>
                </a:cubicBezTo>
                <a:cubicBezTo>
                  <a:pt x="846667" y="205317"/>
                  <a:pt x="1500717" y="287867"/>
                  <a:pt x="1727200" y="317500"/>
                </a:cubicBezTo>
                <a:cubicBezTo>
                  <a:pt x="1953683" y="347133"/>
                  <a:pt x="1935691" y="338666"/>
                  <a:pt x="1917700" y="3302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フリーフォーム 239"/>
          <p:cNvSpPr/>
          <p:nvPr/>
        </p:nvSpPr>
        <p:spPr>
          <a:xfrm>
            <a:off x="4533900" y="10731500"/>
            <a:ext cx="3860800" cy="699805"/>
          </a:xfrm>
          <a:custGeom>
            <a:avLst/>
            <a:gdLst>
              <a:gd name="connsiteX0" fmla="*/ 0 w 3860800"/>
              <a:gd name="connsiteY0" fmla="*/ 215900 h 699805"/>
              <a:gd name="connsiteX1" fmla="*/ 914400 w 3860800"/>
              <a:gd name="connsiteY1" fmla="*/ 609600 h 699805"/>
              <a:gd name="connsiteX2" fmla="*/ 1968500 w 3860800"/>
              <a:gd name="connsiteY2" fmla="*/ 698500 h 699805"/>
              <a:gd name="connsiteX3" fmla="*/ 3149600 w 3860800"/>
              <a:gd name="connsiteY3" fmla="*/ 571500 h 699805"/>
              <a:gd name="connsiteX4" fmla="*/ 3860800 w 3860800"/>
              <a:gd name="connsiteY4" fmla="*/ 0 h 69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0800" h="699805">
                <a:moveTo>
                  <a:pt x="0" y="215900"/>
                </a:moveTo>
                <a:cubicBezTo>
                  <a:pt x="293158" y="372533"/>
                  <a:pt x="586317" y="529167"/>
                  <a:pt x="914400" y="609600"/>
                </a:cubicBezTo>
                <a:cubicBezTo>
                  <a:pt x="1242483" y="690033"/>
                  <a:pt x="1595967" y="704850"/>
                  <a:pt x="1968500" y="698500"/>
                </a:cubicBezTo>
                <a:cubicBezTo>
                  <a:pt x="2341033" y="692150"/>
                  <a:pt x="2834217" y="687917"/>
                  <a:pt x="3149600" y="571500"/>
                </a:cubicBezTo>
                <a:cubicBezTo>
                  <a:pt x="3464983" y="455083"/>
                  <a:pt x="3662891" y="227541"/>
                  <a:pt x="386080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2139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8950" cy="44580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495800" y="889000"/>
            <a:ext cx="424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ガウシアンだと徐々に大きくなるが，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シグモイドカーネルだと閾値を超えると急激に大きくなる．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よりはっきりと分類できるということになる．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93034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8950" cy="57612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3422" b="1"/>
          <a:stretch/>
        </p:blipFill>
        <p:spPr>
          <a:xfrm>
            <a:off x="4076525" y="10409"/>
            <a:ext cx="4038950" cy="27792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-1" b="46927"/>
          <a:stretch/>
        </p:blipFill>
        <p:spPr>
          <a:xfrm>
            <a:off x="0" y="5837418"/>
            <a:ext cx="4038950" cy="31668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25" y="2840486"/>
            <a:ext cx="4038950" cy="59517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50" y="0"/>
            <a:ext cx="4038950" cy="53573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50" y="5374989"/>
            <a:ext cx="4038950" cy="345215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920269" y="2593025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566081" y="2582059"/>
            <a:ext cx="93707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108828" y="2593025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2909" y="2394905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864" y="2383939"/>
            <a:ext cx="85188" cy="135183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71468" y="2394905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80343" y="3084978"/>
            <a:ext cx="85188" cy="135183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15432" y="3084977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79006" y="4082109"/>
            <a:ext cx="85188" cy="135183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83765" y="4082108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30380" y="4090817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271856" y="4005808"/>
            <a:ext cx="85188" cy="135183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428562" y="4005807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545156" y="4014516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172252" y="3590074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018867" y="3598783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430767" y="3590074"/>
            <a:ext cx="85188" cy="135183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709498" y="4602367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355310" y="4591401"/>
            <a:ext cx="93707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898057" y="4602367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870607" y="4798312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61217" y="4798312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821725" y="4786581"/>
            <a:ext cx="93707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48452" y="5211976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66016" y="5956555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21445" y="5956555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68524" y="6652891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729222" y="6652891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582744" y="6641160"/>
            <a:ext cx="93707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-35708" y="6043748"/>
            <a:ext cx="1925469" cy="1454332"/>
          </a:xfrm>
          <a:custGeom>
            <a:avLst/>
            <a:gdLst>
              <a:gd name="connsiteX0" fmla="*/ 1246194 w 2056091"/>
              <a:gd name="connsiteY0" fmla="*/ 0 h 1445623"/>
              <a:gd name="connsiteX1" fmla="*/ 601759 w 2056091"/>
              <a:gd name="connsiteY1" fmla="*/ 52252 h 1445623"/>
              <a:gd name="connsiteX2" fmla="*/ 131497 w 2056091"/>
              <a:gd name="connsiteY2" fmla="*/ 191589 h 1445623"/>
              <a:gd name="connsiteX3" fmla="*/ 868 w 2056091"/>
              <a:gd name="connsiteY3" fmla="*/ 870857 h 1445623"/>
              <a:gd name="connsiteX4" fmla="*/ 175039 w 2056091"/>
              <a:gd name="connsiteY4" fmla="*/ 1375954 h 1445623"/>
              <a:gd name="connsiteX5" fmla="*/ 802057 w 2056091"/>
              <a:gd name="connsiteY5" fmla="*/ 1367246 h 1445623"/>
              <a:gd name="connsiteX6" fmla="*/ 1568411 w 2056091"/>
              <a:gd name="connsiteY6" fmla="*/ 1332412 h 1445623"/>
              <a:gd name="connsiteX7" fmla="*/ 1925462 w 2056091"/>
              <a:gd name="connsiteY7" fmla="*/ 1367246 h 1445623"/>
              <a:gd name="connsiteX8" fmla="*/ 2056091 w 2056091"/>
              <a:gd name="connsiteY8" fmla="*/ 1445623 h 1445623"/>
              <a:gd name="connsiteX0" fmla="*/ 1175267 w 1985164"/>
              <a:gd name="connsiteY0" fmla="*/ 0 h 1445623"/>
              <a:gd name="connsiteX1" fmla="*/ 530832 w 1985164"/>
              <a:gd name="connsiteY1" fmla="*/ 52252 h 1445623"/>
              <a:gd name="connsiteX2" fmla="*/ 60570 w 1985164"/>
              <a:gd name="connsiteY2" fmla="*/ 191589 h 1445623"/>
              <a:gd name="connsiteX3" fmla="*/ 10749 w 1985164"/>
              <a:gd name="connsiteY3" fmla="*/ 766354 h 1445623"/>
              <a:gd name="connsiteX4" fmla="*/ 104112 w 1985164"/>
              <a:gd name="connsiteY4" fmla="*/ 1375954 h 1445623"/>
              <a:gd name="connsiteX5" fmla="*/ 731130 w 1985164"/>
              <a:gd name="connsiteY5" fmla="*/ 1367246 h 1445623"/>
              <a:gd name="connsiteX6" fmla="*/ 1497484 w 1985164"/>
              <a:gd name="connsiteY6" fmla="*/ 1332412 h 1445623"/>
              <a:gd name="connsiteX7" fmla="*/ 1854535 w 1985164"/>
              <a:gd name="connsiteY7" fmla="*/ 1367246 h 1445623"/>
              <a:gd name="connsiteX8" fmla="*/ 1985164 w 1985164"/>
              <a:gd name="connsiteY8" fmla="*/ 1445623 h 1445623"/>
              <a:gd name="connsiteX0" fmla="*/ 1076503 w 1985164"/>
              <a:gd name="connsiteY0" fmla="*/ 0 h 1454332"/>
              <a:gd name="connsiteX1" fmla="*/ 530832 w 1985164"/>
              <a:gd name="connsiteY1" fmla="*/ 60961 h 1454332"/>
              <a:gd name="connsiteX2" fmla="*/ 60570 w 1985164"/>
              <a:gd name="connsiteY2" fmla="*/ 200298 h 1454332"/>
              <a:gd name="connsiteX3" fmla="*/ 10749 w 1985164"/>
              <a:gd name="connsiteY3" fmla="*/ 775063 h 1454332"/>
              <a:gd name="connsiteX4" fmla="*/ 104112 w 1985164"/>
              <a:gd name="connsiteY4" fmla="*/ 1384663 h 1454332"/>
              <a:gd name="connsiteX5" fmla="*/ 731130 w 1985164"/>
              <a:gd name="connsiteY5" fmla="*/ 1375955 h 1454332"/>
              <a:gd name="connsiteX6" fmla="*/ 1497484 w 1985164"/>
              <a:gd name="connsiteY6" fmla="*/ 1341121 h 1454332"/>
              <a:gd name="connsiteX7" fmla="*/ 1854535 w 1985164"/>
              <a:gd name="connsiteY7" fmla="*/ 1375955 h 1454332"/>
              <a:gd name="connsiteX8" fmla="*/ 1985164 w 1985164"/>
              <a:gd name="connsiteY8" fmla="*/ 1454332 h 145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5164" h="1454332">
                <a:moveTo>
                  <a:pt x="1076503" y="0"/>
                </a:moveTo>
                <a:cubicBezTo>
                  <a:pt x="847177" y="10160"/>
                  <a:pt x="700154" y="27578"/>
                  <a:pt x="530832" y="60961"/>
                </a:cubicBezTo>
                <a:cubicBezTo>
                  <a:pt x="361510" y="94344"/>
                  <a:pt x="147250" y="81281"/>
                  <a:pt x="60570" y="200298"/>
                </a:cubicBezTo>
                <a:cubicBezTo>
                  <a:pt x="-26110" y="319315"/>
                  <a:pt x="3492" y="577669"/>
                  <a:pt x="10749" y="775063"/>
                </a:cubicBezTo>
                <a:cubicBezTo>
                  <a:pt x="18006" y="972457"/>
                  <a:pt x="-15951" y="1284514"/>
                  <a:pt x="104112" y="1384663"/>
                </a:cubicBezTo>
                <a:cubicBezTo>
                  <a:pt x="224175" y="1484812"/>
                  <a:pt x="498901" y="1383212"/>
                  <a:pt x="731130" y="1375955"/>
                </a:cubicBezTo>
                <a:cubicBezTo>
                  <a:pt x="963359" y="1368698"/>
                  <a:pt x="1310250" y="1341121"/>
                  <a:pt x="1497484" y="1341121"/>
                </a:cubicBezTo>
                <a:cubicBezTo>
                  <a:pt x="1684718" y="1341121"/>
                  <a:pt x="1773255" y="1357087"/>
                  <a:pt x="1854535" y="1375955"/>
                </a:cubicBezTo>
                <a:cubicBezTo>
                  <a:pt x="1935815" y="1394823"/>
                  <a:pt x="1960489" y="1424577"/>
                  <a:pt x="1985164" y="1454332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-113518" y="4153989"/>
            <a:ext cx="2603894" cy="3640368"/>
          </a:xfrm>
          <a:custGeom>
            <a:avLst/>
            <a:gdLst>
              <a:gd name="connsiteX0" fmla="*/ 740535 w 2603894"/>
              <a:gd name="connsiteY0" fmla="*/ 0 h 3640368"/>
              <a:gd name="connsiteX1" fmla="*/ 331232 w 2603894"/>
              <a:gd name="connsiteY1" fmla="*/ 34834 h 3640368"/>
              <a:gd name="connsiteX2" fmla="*/ 69975 w 2603894"/>
              <a:gd name="connsiteY2" fmla="*/ 209005 h 3640368"/>
              <a:gd name="connsiteX3" fmla="*/ 35141 w 2603894"/>
              <a:gd name="connsiteY3" fmla="*/ 888274 h 3640368"/>
              <a:gd name="connsiteX4" fmla="*/ 9015 w 2603894"/>
              <a:gd name="connsiteY4" fmla="*/ 2812868 h 3640368"/>
              <a:gd name="connsiteX5" fmla="*/ 200604 w 2603894"/>
              <a:gd name="connsiteY5" fmla="*/ 3457302 h 3640368"/>
              <a:gd name="connsiteX6" fmla="*/ 784078 w 2603894"/>
              <a:gd name="connsiteY6" fmla="*/ 3605348 h 3640368"/>
              <a:gd name="connsiteX7" fmla="*/ 1550432 w 2603894"/>
              <a:gd name="connsiteY7" fmla="*/ 3605348 h 3640368"/>
              <a:gd name="connsiteX8" fmla="*/ 2151324 w 2603894"/>
              <a:gd name="connsiteY8" fmla="*/ 3640182 h 3640368"/>
              <a:gd name="connsiteX9" fmla="*/ 2551918 w 2603894"/>
              <a:gd name="connsiteY9" fmla="*/ 3587931 h 3640368"/>
              <a:gd name="connsiteX10" fmla="*/ 2586752 w 2603894"/>
              <a:gd name="connsiteY10" fmla="*/ 3492137 h 364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3894" h="3640368">
                <a:moveTo>
                  <a:pt x="740535" y="0"/>
                </a:moveTo>
                <a:cubicBezTo>
                  <a:pt x="591763" y="0"/>
                  <a:pt x="442992" y="0"/>
                  <a:pt x="331232" y="34834"/>
                </a:cubicBezTo>
                <a:cubicBezTo>
                  <a:pt x="219472" y="69668"/>
                  <a:pt x="119324" y="66765"/>
                  <a:pt x="69975" y="209005"/>
                </a:cubicBezTo>
                <a:cubicBezTo>
                  <a:pt x="20626" y="351245"/>
                  <a:pt x="45301" y="454297"/>
                  <a:pt x="35141" y="888274"/>
                </a:cubicBezTo>
                <a:cubicBezTo>
                  <a:pt x="24981" y="1322251"/>
                  <a:pt x="-18562" y="2384697"/>
                  <a:pt x="9015" y="2812868"/>
                </a:cubicBezTo>
                <a:cubicBezTo>
                  <a:pt x="36592" y="3241039"/>
                  <a:pt x="71427" y="3325222"/>
                  <a:pt x="200604" y="3457302"/>
                </a:cubicBezTo>
                <a:cubicBezTo>
                  <a:pt x="329781" y="3589382"/>
                  <a:pt x="559107" y="3580674"/>
                  <a:pt x="784078" y="3605348"/>
                </a:cubicBezTo>
                <a:cubicBezTo>
                  <a:pt x="1009049" y="3630022"/>
                  <a:pt x="1322558" y="3599542"/>
                  <a:pt x="1550432" y="3605348"/>
                </a:cubicBezTo>
                <a:cubicBezTo>
                  <a:pt x="1778306" y="3611154"/>
                  <a:pt x="1984410" y="3643085"/>
                  <a:pt x="2151324" y="3640182"/>
                </a:cubicBezTo>
                <a:cubicBezTo>
                  <a:pt x="2318238" y="3637279"/>
                  <a:pt x="2479347" y="3612605"/>
                  <a:pt x="2551918" y="3587931"/>
                </a:cubicBezTo>
                <a:cubicBezTo>
                  <a:pt x="2624489" y="3563257"/>
                  <a:pt x="2605620" y="3527697"/>
                  <a:pt x="2586752" y="349213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3028950" y="3228975"/>
            <a:ext cx="1571625" cy="4295775"/>
          </a:xfrm>
          <a:custGeom>
            <a:avLst/>
            <a:gdLst>
              <a:gd name="connsiteX0" fmla="*/ 0 w 1571625"/>
              <a:gd name="connsiteY0" fmla="*/ 4295775 h 4295775"/>
              <a:gd name="connsiteX1" fmla="*/ 200025 w 1571625"/>
              <a:gd name="connsiteY1" fmla="*/ 4191000 h 4295775"/>
              <a:gd name="connsiteX2" fmla="*/ 838200 w 1571625"/>
              <a:gd name="connsiteY2" fmla="*/ 4191000 h 4295775"/>
              <a:gd name="connsiteX3" fmla="*/ 1028700 w 1571625"/>
              <a:gd name="connsiteY3" fmla="*/ 3667125 h 4295775"/>
              <a:gd name="connsiteX4" fmla="*/ 1038225 w 1571625"/>
              <a:gd name="connsiteY4" fmla="*/ 1962150 h 4295775"/>
              <a:gd name="connsiteX5" fmla="*/ 1047750 w 1571625"/>
              <a:gd name="connsiteY5" fmla="*/ 990600 h 4295775"/>
              <a:gd name="connsiteX6" fmla="*/ 1123950 w 1571625"/>
              <a:gd name="connsiteY6" fmla="*/ 219075 h 4295775"/>
              <a:gd name="connsiteX7" fmla="*/ 1571625 w 1571625"/>
              <a:gd name="connsiteY7" fmla="*/ 0 h 429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4295775">
                <a:moveTo>
                  <a:pt x="0" y="4295775"/>
                </a:moveTo>
                <a:cubicBezTo>
                  <a:pt x="30162" y="4252118"/>
                  <a:pt x="60325" y="4208462"/>
                  <a:pt x="200025" y="4191000"/>
                </a:cubicBezTo>
                <a:cubicBezTo>
                  <a:pt x="339725" y="4173538"/>
                  <a:pt x="700087" y="4278313"/>
                  <a:pt x="838200" y="4191000"/>
                </a:cubicBezTo>
                <a:cubicBezTo>
                  <a:pt x="976313" y="4103687"/>
                  <a:pt x="995363" y="4038600"/>
                  <a:pt x="1028700" y="3667125"/>
                </a:cubicBezTo>
                <a:cubicBezTo>
                  <a:pt x="1062037" y="3295650"/>
                  <a:pt x="1035050" y="2408237"/>
                  <a:pt x="1038225" y="1962150"/>
                </a:cubicBezTo>
                <a:cubicBezTo>
                  <a:pt x="1041400" y="1516062"/>
                  <a:pt x="1033463" y="1281112"/>
                  <a:pt x="1047750" y="990600"/>
                </a:cubicBezTo>
                <a:cubicBezTo>
                  <a:pt x="1062037" y="700088"/>
                  <a:pt x="1036638" y="384175"/>
                  <a:pt x="1123950" y="219075"/>
                </a:cubicBezTo>
                <a:cubicBezTo>
                  <a:pt x="1211263" y="53975"/>
                  <a:pt x="1391444" y="26987"/>
                  <a:pt x="1571625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515100" y="3487061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478130" y="3480357"/>
            <a:ext cx="85188" cy="135183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49136" y="3480356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865730" y="3489065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304907" y="7519582"/>
            <a:ext cx="85188" cy="135183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857316" y="7519581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589631" y="7528290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109112" y="3161384"/>
            <a:ext cx="85188" cy="135183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661521" y="3161383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393836" y="3170092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154999" y="3173824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772275" y="1639211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437169" y="5255127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333620" y="5245086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450214" y="5253795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209211" y="5445111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325805" y="5453820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728100" y="5664737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990662" y="5664737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462990" y="5664737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321172" y="5651973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437766" y="5660682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754431" y="5651973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871025" y="5660682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391607" y="5651973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508201" y="5660682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297873" y="6050279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7414467" y="6058988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762051" y="6059568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878645" y="6068277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346396" y="6050279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462990" y="6058988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204578" y="6547700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321172" y="6556409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564926" y="6547700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681520" y="6556409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869262" y="7257449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242988" y="7257449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550828" y="7231525"/>
            <a:ext cx="648000" cy="16357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234189" y="3914766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350783" y="3923475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667448" y="3914766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784042" y="3923475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304624" y="3914766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421218" y="3923475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748917" y="3919185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0865511" y="3927894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251607" y="3224579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368201" y="3233288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559671" y="3020407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8676265" y="3029116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9024473" y="2622801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091739" y="4228444"/>
            <a:ext cx="243055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777292" y="4236120"/>
            <a:ext cx="220959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5132709" y="7648721"/>
            <a:ext cx="220959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848204" y="7648721"/>
            <a:ext cx="220959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173067" y="6520077"/>
            <a:ext cx="168205" cy="16357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/>
          <p:cNvCxnSpPr>
            <a:endCxn id="81" idx="0"/>
          </p:cNvCxnSpPr>
          <p:nvPr/>
        </p:nvCxnSpPr>
        <p:spPr>
          <a:xfrm>
            <a:off x="5242988" y="6682883"/>
            <a:ext cx="1631840" cy="548642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/>
          <p:cNvSpPr/>
          <p:nvPr/>
        </p:nvSpPr>
        <p:spPr>
          <a:xfrm>
            <a:off x="11093807" y="4394213"/>
            <a:ext cx="683856" cy="16357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0105733" y="1201371"/>
            <a:ext cx="243055" cy="13518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1450975" y="1201371"/>
            <a:ext cx="243055" cy="13518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10550548" y="1400047"/>
            <a:ext cx="243055" cy="13518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10937979" y="2614092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1054573" y="2622801"/>
            <a:ext cx="93707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8687209" y="4394213"/>
            <a:ext cx="180000" cy="16357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9600418" y="6858000"/>
            <a:ext cx="900000" cy="1905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7" name="図 1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4695" y="7048500"/>
            <a:ext cx="1045028" cy="182880"/>
          </a:xfrm>
          <a:prstGeom prst="rect">
            <a:avLst/>
          </a:prstGeom>
          <a:ln w="6350">
            <a:solidFill>
              <a:srgbClr val="C00000"/>
            </a:solidFill>
          </a:ln>
        </p:spPr>
      </p:pic>
      <p:cxnSp>
        <p:nvCxnSpPr>
          <p:cNvPr id="119" name="カギ線コネクタ 118"/>
          <p:cNvCxnSpPr>
            <a:stCxn id="117" idx="3"/>
            <a:endCxn id="111" idx="2"/>
          </p:cNvCxnSpPr>
          <p:nvPr/>
        </p:nvCxnSpPr>
        <p:spPr>
          <a:xfrm flipV="1">
            <a:off x="9299723" y="7048500"/>
            <a:ext cx="750695" cy="91440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正方形/長方形 119"/>
          <p:cNvSpPr/>
          <p:nvPr/>
        </p:nvSpPr>
        <p:spPr>
          <a:xfrm>
            <a:off x="10514925" y="6875418"/>
            <a:ext cx="648000" cy="16357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8822911" y="7863257"/>
            <a:ext cx="108000" cy="1905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8930911" y="7863257"/>
            <a:ext cx="504000" cy="1905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2032020" y="7666139"/>
            <a:ext cx="108000" cy="1905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9697652" y="6876220"/>
            <a:ext cx="108000" cy="1440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10322042" y="6895097"/>
            <a:ext cx="7744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8787390" y="7686756"/>
            <a:ext cx="220959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フリーフォーム 127"/>
          <p:cNvSpPr/>
          <p:nvPr/>
        </p:nvSpPr>
        <p:spPr>
          <a:xfrm>
            <a:off x="8159932" y="6691592"/>
            <a:ext cx="966651" cy="1006786"/>
          </a:xfrm>
          <a:custGeom>
            <a:avLst/>
            <a:gdLst>
              <a:gd name="connsiteX0" fmla="*/ 627017 w 966651"/>
              <a:gd name="connsiteY0" fmla="*/ 1018903 h 1018903"/>
              <a:gd name="connsiteX1" fmla="*/ 592182 w 966651"/>
              <a:gd name="connsiteY1" fmla="*/ 984068 h 1018903"/>
              <a:gd name="connsiteX2" fmla="*/ 0 w 966651"/>
              <a:gd name="connsiteY2" fmla="*/ 984068 h 1018903"/>
              <a:gd name="connsiteX3" fmla="*/ 0 w 966651"/>
              <a:gd name="connsiteY3" fmla="*/ 0 h 1018903"/>
              <a:gd name="connsiteX4" fmla="*/ 966651 w 966651"/>
              <a:gd name="connsiteY4" fmla="*/ 0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651" h="1018903">
                <a:moveTo>
                  <a:pt x="627017" y="1018903"/>
                </a:moveTo>
                <a:lnTo>
                  <a:pt x="592182" y="984068"/>
                </a:lnTo>
                <a:lnTo>
                  <a:pt x="0" y="984068"/>
                </a:lnTo>
                <a:lnTo>
                  <a:pt x="0" y="0"/>
                </a:lnTo>
                <a:lnTo>
                  <a:pt x="966651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25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8950" cy="21261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8864"/>
            <a:ext cx="4038950" cy="59593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16348"/>
          <a:stretch/>
        </p:blipFill>
        <p:spPr>
          <a:xfrm>
            <a:off x="4064350" y="1"/>
            <a:ext cx="4038950" cy="48895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825" y="4917681"/>
            <a:ext cx="4038950" cy="36960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50" y="904747"/>
            <a:ext cx="4038950" cy="19432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/>
          <a:srcRect t="66553"/>
          <a:stretch/>
        </p:blipFill>
        <p:spPr>
          <a:xfrm>
            <a:off x="8153050" y="2862529"/>
            <a:ext cx="4038950" cy="197026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050" y="4875020"/>
            <a:ext cx="4038950" cy="7620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84956"/>
          <a:stretch/>
        </p:blipFill>
        <p:spPr>
          <a:xfrm>
            <a:off x="8153050" y="0"/>
            <a:ext cx="4038950" cy="87934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/>
          <a:srcRect b="35624"/>
          <a:stretch/>
        </p:blipFill>
        <p:spPr>
          <a:xfrm>
            <a:off x="8153050" y="5833528"/>
            <a:ext cx="4038950" cy="379221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751497" y="360808"/>
            <a:ext cx="243055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189794" y="1558237"/>
            <a:ext cx="243055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86810" y="2564077"/>
            <a:ext cx="234000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733618" y="2372986"/>
            <a:ext cx="77444" cy="162000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803605" y="2072399"/>
            <a:ext cx="108000" cy="162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920936" y="2072399"/>
            <a:ext cx="630000" cy="1620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048464" y="2359384"/>
            <a:ext cx="108000" cy="1620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23944" y="2359384"/>
            <a:ext cx="108000" cy="1620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731944" y="2359384"/>
            <a:ext cx="108000" cy="162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25911" y="2372986"/>
            <a:ext cx="98182" cy="1620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944" y="2625524"/>
            <a:ext cx="1045028" cy="182880"/>
          </a:xfrm>
          <a:prstGeom prst="rect">
            <a:avLst/>
          </a:prstGeom>
          <a:ln w="6350">
            <a:solidFill>
              <a:srgbClr val="C00000"/>
            </a:solidFill>
          </a:ln>
        </p:spPr>
      </p:pic>
      <p:cxnSp>
        <p:nvCxnSpPr>
          <p:cNvPr id="25" name="直線コネクタ 24"/>
          <p:cNvCxnSpPr>
            <a:endCxn id="21" idx="2"/>
          </p:cNvCxnSpPr>
          <p:nvPr/>
        </p:nvCxnSpPr>
        <p:spPr>
          <a:xfrm flipH="1" flipV="1">
            <a:off x="5785944" y="2521384"/>
            <a:ext cx="54000" cy="144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6039755" y="3069133"/>
            <a:ext cx="108000" cy="1620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17202" y="3082735"/>
            <a:ext cx="98182" cy="1620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813606" y="2257001"/>
            <a:ext cx="8267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CC66FF"/>
                </a:solidFill>
              </a:rPr>
              <a:t>学習データ</a:t>
            </a:r>
            <a:endParaRPr kumimoji="1" lang="en-US" altLang="ja-JP" sz="1050" dirty="0" smtClean="0">
              <a:solidFill>
                <a:srgbClr val="CC66FF"/>
              </a:solidFill>
            </a:endParaRPr>
          </a:p>
          <a:p>
            <a:r>
              <a:rPr kumimoji="1" lang="en-US" altLang="ja-JP" sz="1050" dirty="0" smtClean="0">
                <a:solidFill>
                  <a:srgbClr val="CC66FF"/>
                </a:solidFill>
              </a:rPr>
              <a:t>(n</a:t>
            </a:r>
            <a:r>
              <a:rPr kumimoji="1" lang="ja-JP" altLang="en-US" sz="1050" dirty="0" smtClean="0">
                <a:solidFill>
                  <a:srgbClr val="CC66FF"/>
                </a:solidFill>
              </a:rPr>
              <a:t>次元</a:t>
            </a:r>
            <a:r>
              <a:rPr kumimoji="1" lang="en-US" altLang="ja-JP" sz="1050" dirty="0" smtClean="0">
                <a:solidFill>
                  <a:srgbClr val="CC66FF"/>
                </a:solidFill>
              </a:rPr>
              <a:t>)</a:t>
            </a:r>
            <a:endParaRPr kumimoji="1" lang="ja-JP" altLang="en-US" sz="1050" dirty="0">
              <a:solidFill>
                <a:srgbClr val="CC66FF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812282" y="2257001"/>
            <a:ext cx="6258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 smtClean="0">
                <a:solidFill>
                  <a:srgbClr val="CC66FF"/>
                </a:solidFill>
              </a:rPr>
              <a:t>推定値</a:t>
            </a:r>
            <a:endParaRPr kumimoji="1" lang="en-US" altLang="ja-JP" sz="1050" dirty="0" smtClean="0">
              <a:solidFill>
                <a:srgbClr val="CC66FF"/>
              </a:solidFill>
            </a:endParaRPr>
          </a:p>
          <a:p>
            <a:pPr algn="ctr"/>
            <a:r>
              <a:rPr lang="en-US" altLang="ja-JP" sz="1050" dirty="0" smtClean="0">
                <a:solidFill>
                  <a:srgbClr val="CC66FF"/>
                </a:solidFill>
              </a:rPr>
              <a:t>(</a:t>
            </a:r>
            <a:r>
              <a:rPr lang="en-US" altLang="ja-JP" sz="1050" dirty="0">
                <a:solidFill>
                  <a:srgbClr val="CC66FF"/>
                </a:solidFill>
              </a:rPr>
              <a:t>n</a:t>
            </a:r>
            <a:r>
              <a:rPr lang="ja-JP" altLang="en-US" sz="1050" dirty="0">
                <a:solidFill>
                  <a:srgbClr val="CC66FF"/>
                </a:solidFill>
              </a:rPr>
              <a:t>次元</a:t>
            </a:r>
            <a:r>
              <a:rPr lang="en-US" altLang="ja-JP" sz="1050" dirty="0">
                <a:solidFill>
                  <a:srgbClr val="CC66FF"/>
                </a:solidFill>
              </a:rPr>
              <a:t>)</a:t>
            </a:r>
            <a:endParaRPr kumimoji="1" lang="ja-JP" altLang="en-US" sz="1050" dirty="0">
              <a:solidFill>
                <a:srgbClr val="CC66FF"/>
              </a:solidFill>
            </a:endParaRPr>
          </a:p>
        </p:txBody>
      </p:sp>
      <p:cxnSp>
        <p:nvCxnSpPr>
          <p:cNvPr id="33" name="直線矢印コネクタ 32"/>
          <p:cNvCxnSpPr>
            <a:stCxn id="18" idx="2"/>
            <a:endCxn id="20" idx="0"/>
          </p:cNvCxnSpPr>
          <p:nvPr/>
        </p:nvCxnSpPr>
        <p:spPr>
          <a:xfrm>
            <a:off x="5235936" y="2234399"/>
            <a:ext cx="442008" cy="12498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5544288" y="2160188"/>
            <a:ext cx="643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00FF"/>
                </a:solidFill>
              </a:rPr>
              <a:t>サンプル</a:t>
            </a:r>
            <a:endParaRPr kumimoji="1" lang="ja-JP" altLang="en-US" sz="9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5328959" y="4966862"/>
                <a:ext cx="58996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1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sz="11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1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1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sz="11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959" y="4966862"/>
                <a:ext cx="589969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5155" r="-2062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7432079" y="4966861"/>
                <a:ext cx="55688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1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sz="11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079" y="4966861"/>
                <a:ext cx="556884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5435" r="-5435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5565546" y="6681052"/>
                <a:ext cx="37093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1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sz="11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46" y="6681052"/>
                <a:ext cx="370934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9836" r="-8197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フリーフォーム 40"/>
          <p:cNvSpPr/>
          <p:nvPr/>
        </p:nvSpPr>
        <p:spPr>
          <a:xfrm>
            <a:off x="6749143" y="4258491"/>
            <a:ext cx="1378507" cy="2455818"/>
          </a:xfrm>
          <a:custGeom>
            <a:avLst/>
            <a:gdLst>
              <a:gd name="connsiteX0" fmla="*/ 0 w 1323703"/>
              <a:gd name="connsiteY0" fmla="*/ 0 h 2455818"/>
              <a:gd name="connsiteX1" fmla="*/ 1323703 w 1323703"/>
              <a:gd name="connsiteY1" fmla="*/ 0 h 2455818"/>
              <a:gd name="connsiteX2" fmla="*/ 1323703 w 1323703"/>
              <a:gd name="connsiteY2" fmla="*/ 2281646 h 2455818"/>
              <a:gd name="connsiteX3" fmla="*/ 0 w 1323703"/>
              <a:gd name="connsiteY3" fmla="*/ 2281646 h 2455818"/>
              <a:gd name="connsiteX4" fmla="*/ 0 w 1323703"/>
              <a:gd name="connsiteY4" fmla="*/ 2455818 h 24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703" h="2455818">
                <a:moveTo>
                  <a:pt x="0" y="0"/>
                </a:moveTo>
                <a:lnTo>
                  <a:pt x="1323703" y="0"/>
                </a:lnTo>
                <a:lnTo>
                  <a:pt x="1323703" y="2281646"/>
                </a:lnTo>
                <a:lnTo>
                  <a:pt x="0" y="2281646"/>
                </a:lnTo>
                <a:lnTo>
                  <a:pt x="0" y="2455818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7306491" y="6548846"/>
            <a:ext cx="818606" cy="923108"/>
          </a:xfrm>
          <a:custGeom>
            <a:avLst/>
            <a:gdLst>
              <a:gd name="connsiteX0" fmla="*/ 818606 w 818606"/>
              <a:gd name="connsiteY0" fmla="*/ 0 h 923108"/>
              <a:gd name="connsiteX1" fmla="*/ 818606 w 818606"/>
              <a:gd name="connsiteY1" fmla="*/ 452845 h 923108"/>
              <a:gd name="connsiteX2" fmla="*/ 0 w 818606"/>
              <a:gd name="connsiteY2" fmla="*/ 452845 h 923108"/>
              <a:gd name="connsiteX3" fmla="*/ 0 w 818606"/>
              <a:gd name="connsiteY3" fmla="*/ 923108 h 92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606" h="923108">
                <a:moveTo>
                  <a:pt x="818606" y="0"/>
                </a:moveTo>
                <a:lnTo>
                  <a:pt x="818606" y="452845"/>
                </a:lnTo>
                <a:lnTo>
                  <a:pt x="0" y="452845"/>
                </a:lnTo>
                <a:lnTo>
                  <a:pt x="0" y="923108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7924800" y="6958150"/>
            <a:ext cx="200297" cy="304800"/>
          </a:xfrm>
          <a:custGeom>
            <a:avLst/>
            <a:gdLst>
              <a:gd name="connsiteX0" fmla="*/ 200297 w 200297"/>
              <a:gd name="connsiteY0" fmla="*/ 0 h 304800"/>
              <a:gd name="connsiteX1" fmla="*/ 200297 w 200297"/>
              <a:gd name="connsiteY1" fmla="*/ 304800 h 304800"/>
              <a:gd name="connsiteX2" fmla="*/ 0 w 200297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97" h="304800">
                <a:moveTo>
                  <a:pt x="200297" y="0"/>
                </a:moveTo>
                <a:lnTo>
                  <a:pt x="200297" y="304800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9529401" y="5909204"/>
                <a:ext cx="49141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401" y="5909204"/>
                <a:ext cx="491417" cy="169277"/>
              </a:xfrm>
              <a:prstGeom prst="rect">
                <a:avLst/>
              </a:prstGeom>
              <a:blipFill rotWithShape="0">
                <a:blip r:embed="rId13"/>
                <a:stretch>
                  <a:fillRect l="-9877" r="-6173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11703633" y="5909204"/>
                <a:ext cx="38401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633" y="5909204"/>
                <a:ext cx="384016" cy="169277"/>
              </a:xfrm>
              <a:prstGeom prst="rect">
                <a:avLst/>
              </a:prstGeom>
              <a:blipFill rotWithShape="0">
                <a:blip r:embed="rId14"/>
                <a:stretch>
                  <a:fillRect l="-12698" r="-7937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9558255" y="7626172"/>
                <a:ext cx="46256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255" y="7626172"/>
                <a:ext cx="462563" cy="169277"/>
              </a:xfrm>
              <a:prstGeom prst="rect">
                <a:avLst/>
              </a:prstGeom>
              <a:blipFill rotWithShape="0">
                <a:blip r:embed="rId15"/>
                <a:stretch>
                  <a:fillRect l="-10526" r="-6579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/>
              <p:cNvSpPr txBox="1"/>
              <p:nvPr/>
            </p:nvSpPr>
            <p:spPr>
              <a:xfrm>
                <a:off x="5188575" y="4632740"/>
                <a:ext cx="1966179" cy="171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=1(</m:t>
                      </m:r>
                      <m:r>
                        <a:rPr lang="ja-JP" altLang="en-US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ガウシアン</m:t>
                      </m:r>
                      <m:r>
                        <a:rPr lang="ja-JP" alt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の</m:t>
                      </m:r>
                      <m:r>
                        <a:rPr lang="ja-JP" altLang="en-US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分散</m:t>
                      </m:r>
                      <m:r>
                        <a:rPr lang="ja-JP" alt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を</m:t>
                      </m:r>
                      <m:r>
                        <a:rPr lang="ja-JP" altLang="en-US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固定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テキスト ボックス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75" y="4632740"/>
                <a:ext cx="1966179" cy="171009"/>
              </a:xfrm>
              <a:prstGeom prst="rect">
                <a:avLst/>
              </a:prstGeom>
              <a:blipFill rotWithShape="0">
                <a:blip r:embed="rId16"/>
                <a:stretch>
                  <a:fillRect l="-2167" t="-10714" r="-2167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9279813" y="5662467"/>
                <a:ext cx="206446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1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sz="11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kumimoji="1" lang="ja-JP" altLang="en-US" sz="11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ja-JP" altLang="en-US" sz="11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正則化</m:t>
                      </m:r>
                      <m:r>
                        <a:rPr lang="ja-JP" altLang="en-US" sz="11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許容度を</m:t>
                      </m:r>
                      <m:r>
                        <a:rPr lang="ja-JP" altLang="en-US" sz="11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固定</m:t>
                      </m:r>
                      <m:r>
                        <a:rPr kumimoji="1" lang="ja-JP" altLang="en-US" sz="11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13" y="5662467"/>
                <a:ext cx="2064462" cy="169277"/>
              </a:xfrm>
              <a:prstGeom prst="rect">
                <a:avLst/>
              </a:prstGeom>
              <a:blipFill rotWithShape="0">
                <a:blip r:embed="rId17"/>
                <a:stretch>
                  <a:fillRect t="-10714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正方形/長方形 49"/>
          <p:cNvSpPr/>
          <p:nvPr/>
        </p:nvSpPr>
        <p:spPr>
          <a:xfrm>
            <a:off x="4105275" y="4832796"/>
            <a:ext cx="3959400" cy="3780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205186" y="5833528"/>
            <a:ext cx="3959400" cy="378090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164479" y="885337"/>
            <a:ext cx="4000107" cy="21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8164479" y="3061812"/>
            <a:ext cx="4000107" cy="159938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410150" y="5793644"/>
            <a:ext cx="1109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ごつごつすると</a:t>
            </a:r>
            <a:endParaRPr kumimoji="1" lang="en-US" altLang="ja-JP" sz="800" dirty="0" smtClean="0"/>
          </a:p>
          <a:p>
            <a:r>
              <a:rPr lang="en-US" altLang="ja-JP" sz="800" dirty="0" smtClean="0"/>
              <a:t>CV</a:t>
            </a:r>
            <a:r>
              <a:rPr lang="ja-JP" altLang="en-US" sz="800" dirty="0" smtClean="0"/>
              <a:t>誤差が大きくなる</a:t>
            </a:r>
            <a:endParaRPr kumimoji="1" lang="ja-JP" altLang="en-US" sz="800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414419" y="7516603"/>
            <a:ext cx="1109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なめらかすぎても</a:t>
            </a:r>
            <a:endParaRPr kumimoji="1" lang="en-US" altLang="ja-JP" sz="800" dirty="0" smtClean="0"/>
          </a:p>
          <a:p>
            <a:r>
              <a:rPr lang="en-US" altLang="ja-JP" sz="800" dirty="0" smtClean="0"/>
              <a:t>CV</a:t>
            </a:r>
            <a:r>
              <a:rPr lang="ja-JP" altLang="en-US" sz="800" dirty="0" smtClean="0"/>
              <a:t>誤差が大きくなる</a:t>
            </a:r>
            <a:endParaRPr kumimoji="1" lang="ja-JP" altLang="en-US" sz="800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8449161" y="8482524"/>
            <a:ext cx="1109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ごつごつしすぎて</a:t>
            </a:r>
            <a:endParaRPr lang="en-US" altLang="ja-JP" sz="800" dirty="0" smtClean="0"/>
          </a:p>
          <a:p>
            <a:r>
              <a:rPr lang="en-US" altLang="ja-JP" sz="800" dirty="0" smtClean="0"/>
              <a:t>CV</a:t>
            </a:r>
            <a:r>
              <a:rPr lang="ja-JP" altLang="en-US" sz="800" dirty="0" smtClean="0"/>
              <a:t>誤差が大きくなる</a:t>
            </a:r>
            <a:endParaRPr kumimoji="1" lang="ja-JP" altLang="en-US" sz="800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449161" y="6785483"/>
            <a:ext cx="1109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なめらかすぎて</a:t>
            </a:r>
            <a:endParaRPr kumimoji="1" lang="en-US" altLang="ja-JP" sz="800" dirty="0" smtClean="0"/>
          </a:p>
          <a:p>
            <a:r>
              <a:rPr lang="en-US" altLang="ja-JP" sz="800" dirty="0" smtClean="0"/>
              <a:t>CV</a:t>
            </a:r>
            <a:r>
              <a:rPr lang="ja-JP" altLang="en-US" sz="800" dirty="0" smtClean="0"/>
              <a:t>誤差が大きくなる</a:t>
            </a:r>
            <a:endParaRPr kumimoji="1" lang="ja-JP" altLang="en-US" sz="800" dirty="0"/>
          </a:p>
        </p:txBody>
      </p:sp>
      <p:cxnSp>
        <p:nvCxnSpPr>
          <p:cNvPr id="59" name="直線コネクタ 58"/>
          <p:cNvCxnSpPr/>
          <p:nvPr/>
        </p:nvCxnSpPr>
        <p:spPr>
          <a:xfrm>
            <a:off x="4714875" y="3429000"/>
            <a:ext cx="27172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5720748" y="3772474"/>
            <a:ext cx="7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CC66FF"/>
                </a:solidFill>
              </a:rPr>
              <a:t>学習データ</a:t>
            </a:r>
            <a:endParaRPr kumimoji="1" lang="ja-JP" altLang="en-US" sz="900" dirty="0">
              <a:solidFill>
                <a:srgbClr val="CC66FF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508015" y="3772474"/>
            <a:ext cx="567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 smtClean="0">
                <a:solidFill>
                  <a:srgbClr val="CC66FF"/>
                </a:solidFill>
              </a:rPr>
              <a:t>推定値</a:t>
            </a:r>
            <a:endParaRPr kumimoji="1" lang="ja-JP" altLang="en-US" sz="900" dirty="0">
              <a:solidFill>
                <a:srgbClr val="CC66FF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5389912" y="2381986"/>
            <a:ext cx="77444" cy="162000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446839" y="4001236"/>
            <a:ext cx="77444" cy="162000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179458" y="4010236"/>
            <a:ext cx="77444" cy="162000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5334000" y="6093239"/>
            <a:ext cx="1207150" cy="621885"/>
          </a:xfrm>
          <a:custGeom>
            <a:avLst/>
            <a:gdLst>
              <a:gd name="connsiteX0" fmla="*/ 28575 w 1207150"/>
              <a:gd name="connsiteY0" fmla="*/ 782272 h 782272"/>
              <a:gd name="connsiteX1" fmla="*/ 952500 w 1207150"/>
              <a:gd name="connsiteY1" fmla="*/ 496522 h 782272"/>
              <a:gd name="connsiteX2" fmla="*/ 1143000 w 1207150"/>
              <a:gd name="connsiteY2" fmla="*/ 77422 h 782272"/>
              <a:gd name="connsiteX3" fmla="*/ 0 w 1207150"/>
              <a:gd name="connsiteY3" fmla="*/ 1222 h 7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150" h="782272">
                <a:moveTo>
                  <a:pt x="28575" y="782272"/>
                </a:moveTo>
                <a:cubicBezTo>
                  <a:pt x="397669" y="698134"/>
                  <a:pt x="766763" y="613997"/>
                  <a:pt x="952500" y="496522"/>
                </a:cubicBezTo>
                <a:cubicBezTo>
                  <a:pt x="1138237" y="379047"/>
                  <a:pt x="1301750" y="159972"/>
                  <a:pt x="1143000" y="77422"/>
                </a:cubicBezTo>
                <a:cubicBezTo>
                  <a:pt x="984250" y="-5128"/>
                  <a:pt x="492125" y="-1953"/>
                  <a:pt x="0" y="1222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490536" y="6245644"/>
            <a:ext cx="79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chemeClr val="accent4">
                    <a:lumMod val="75000"/>
                  </a:schemeClr>
                </a:solidFill>
              </a:rPr>
              <a:t>減らすほど</a:t>
            </a:r>
            <a:endParaRPr kumimoji="1" lang="en-US" altLang="ja-JP" sz="9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kumimoji="1" lang="ja-JP" altLang="en-US" sz="900" dirty="0" smtClean="0">
                <a:solidFill>
                  <a:schemeClr val="accent4">
                    <a:lumMod val="75000"/>
                  </a:schemeClr>
                </a:solidFill>
              </a:rPr>
              <a:t>ごつごつ</a:t>
            </a:r>
            <a:endParaRPr kumimoji="1" lang="ja-JP" altLang="en-US" sz="9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7" name="フリーフォーム 66"/>
          <p:cNvSpPr/>
          <p:nvPr/>
        </p:nvSpPr>
        <p:spPr>
          <a:xfrm>
            <a:off x="9417243" y="6995573"/>
            <a:ext cx="1207150" cy="646820"/>
          </a:xfrm>
          <a:custGeom>
            <a:avLst/>
            <a:gdLst>
              <a:gd name="connsiteX0" fmla="*/ 28575 w 1207150"/>
              <a:gd name="connsiteY0" fmla="*/ 782272 h 782272"/>
              <a:gd name="connsiteX1" fmla="*/ 952500 w 1207150"/>
              <a:gd name="connsiteY1" fmla="*/ 496522 h 782272"/>
              <a:gd name="connsiteX2" fmla="*/ 1143000 w 1207150"/>
              <a:gd name="connsiteY2" fmla="*/ 77422 h 782272"/>
              <a:gd name="connsiteX3" fmla="*/ 0 w 1207150"/>
              <a:gd name="connsiteY3" fmla="*/ 1222 h 7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150" h="782272">
                <a:moveTo>
                  <a:pt x="28575" y="782272"/>
                </a:moveTo>
                <a:cubicBezTo>
                  <a:pt x="397669" y="698134"/>
                  <a:pt x="766763" y="613997"/>
                  <a:pt x="952500" y="496522"/>
                </a:cubicBezTo>
                <a:cubicBezTo>
                  <a:pt x="1138237" y="379047"/>
                  <a:pt x="1301750" y="159972"/>
                  <a:pt x="1143000" y="77422"/>
                </a:cubicBezTo>
                <a:cubicBezTo>
                  <a:pt x="984250" y="-5128"/>
                  <a:pt x="492125" y="-1953"/>
                  <a:pt x="0" y="1222"/>
                </a:cubicBezTo>
              </a:path>
            </a:pathLst>
          </a:custGeom>
          <a:noFill/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9438157" y="7190231"/>
            <a:ext cx="79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増やすほど</a:t>
            </a:r>
            <a:endParaRPr kumimoji="1" lang="en-US" altLang="ja-JP" sz="900" dirty="0" smtClean="0">
              <a:solidFill>
                <a:srgbClr val="FF0000"/>
              </a:solidFill>
            </a:endParaRPr>
          </a:p>
          <a:p>
            <a:r>
              <a:rPr kumimoji="1" lang="ja-JP" altLang="en-US" sz="900" dirty="0" smtClean="0">
                <a:solidFill>
                  <a:srgbClr val="FF0000"/>
                </a:solidFill>
              </a:rPr>
              <a:t>ごつごつ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11129325" y="4894836"/>
            <a:ext cx="234000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27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 </a:t>
            </a:r>
            <a:r>
              <a:rPr kumimoji="1" lang="ja-JP" altLang="en-US" dirty="0" smtClean="0"/>
              <a:t>固有値問題を用いたカーネル多変量解析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481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5423" cy="57720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70564"/>
            <a:ext cx="4027033" cy="3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9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10505"/>
          <a:stretch/>
        </p:blipFill>
        <p:spPr>
          <a:xfrm>
            <a:off x="0" y="0"/>
            <a:ext cx="4027033" cy="5248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9447"/>
          <a:stretch/>
        </p:blipFill>
        <p:spPr>
          <a:xfrm>
            <a:off x="4090874" y="247650"/>
            <a:ext cx="4027033" cy="24054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094" y="2653070"/>
            <a:ext cx="4043813" cy="59650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967" y="247650"/>
            <a:ext cx="4027033" cy="599021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3857"/>
          <a:stretch/>
        </p:blipFill>
        <p:spPr>
          <a:xfrm>
            <a:off x="-1" y="5248275"/>
            <a:ext cx="4027033" cy="333012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-47063" y="5248275"/>
            <a:ext cx="828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2</a:t>
            </a:r>
            <a:r>
              <a:rPr kumimoji="1" lang="ja-JP" altLang="en-US" sz="1050" dirty="0" smtClean="0"/>
              <a:t>次元では</a:t>
            </a:r>
            <a:endParaRPr kumimoji="1" lang="en-US" altLang="ja-JP" sz="1050" dirty="0" smtClean="0"/>
          </a:p>
          <a:p>
            <a:r>
              <a:rPr lang="ja-JP" altLang="en-US" sz="1050" dirty="0"/>
              <a:t>放物線</a:t>
            </a:r>
            <a:endParaRPr kumimoji="1" lang="ja-JP" altLang="en-US" sz="105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41395" y="5327991"/>
            <a:ext cx="116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3</a:t>
            </a:r>
            <a:r>
              <a:rPr kumimoji="1" lang="ja-JP" altLang="en-US" sz="900" dirty="0" smtClean="0"/>
              <a:t>次元ではほぼ直線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　　　　↓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この直線を張る成分を抽出したい</a:t>
            </a:r>
            <a:endParaRPr kumimoji="1" lang="ja-JP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630135" y="6225162"/>
                <a:ext cx="15978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135" y="6225162"/>
                <a:ext cx="159787" cy="161583"/>
              </a:xfrm>
              <a:prstGeom prst="rect">
                <a:avLst/>
              </a:prstGeom>
              <a:blipFill rotWithShape="0">
                <a:blip r:embed="rId6"/>
                <a:stretch>
                  <a:fillRect l="-7407" r="-7407" b="-14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776964" y="5235575"/>
                <a:ext cx="16293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4" y="5235575"/>
                <a:ext cx="162930" cy="161583"/>
              </a:xfrm>
              <a:prstGeom prst="rect">
                <a:avLst/>
              </a:prstGeom>
              <a:blipFill rotWithShape="0">
                <a:blip r:embed="rId7"/>
                <a:stretch>
                  <a:fillRect l="-7407" r="-11111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1464627" y="4435424"/>
            <a:ext cx="108000" cy="1005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131870" y="4435424"/>
            <a:ext cx="118800" cy="10059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14753" y="5045023"/>
            <a:ext cx="118800" cy="1005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953069" y="5045023"/>
            <a:ext cx="118800" cy="10059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3721349" y="6097491"/>
                <a:ext cx="36952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ja-JP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05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349" y="6097491"/>
                <a:ext cx="369525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1475" t="-3704" r="-13115" b="-370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3230286" y="5235976"/>
                <a:ext cx="37266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05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ja-JP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05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5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286" y="5235976"/>
                <a:ext cx="372666" cy="161583"/>
              </a:xfrm>
              <a:prstGeom prst="rect">
                <a:avLst/>
              </a:prstGeom>
              <a:blipFill rotWithShape="0">
                <a:blip r:embed="rId9"/>
                <a:stretch>
                  <a:fillRect l="-11475" t="-3846" r="-14754" b="-4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2754036" y="6474568"/>
                <a:ext cx="37266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0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ja-JP" sz="105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05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sz="105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5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036" y="6474568"/>
                <a:ext cx="372666" cy="161583"/>
              </a:xfrm>
              <a:prstGeom prst="rect">
                <a:avLst/>
              </a:prstGeom>
              <a:blipFill rotWithShape="0">
                <a:blip r:embed="rId10"/>
                <a:stretch>
                  <a:fillRect l="-11475" t="-3704" r="-14754" b="-370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正方形/長方形 22"/>
          <p:cNvSpPr/>
          <p:nvPr/>
        </p:nvSpPr>
        <p:spPr>
          <a:xfrm>
            <a:off x="954395" y="5025149"/>
            <a:ext cx="118800" cy="1338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22192" y="5020022"/>
            <a:ext cx="118800" cy="1338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482864" y="5020022"/>
            <a:ext cx="118800" cy="13388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198380" y="7514349"/>
            <a:ext cx="118800" cy="1338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8527" y="7509222"/>
            <a:ext cx="118800" cy="1338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37899" y="7509222"/>
            <a:ext cx="118800" cy="13388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86511" y="7822828"/>
            <a:ext cx="118800" cy="1338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63758" y="7822828"/>
            <a:ext cx="118800" cy="1338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46580" y="7822828"/>
            <a:ext cx="118800" cy="13388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20560" y="4145512"/>
            <a:ext cx="118800" cy="1005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86222" y="4145512"/>
            <a:ext cx="130680" cy="10059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793726" y="4454474"/>
            <a:ext cx="118800" cy="10059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188362" y="5046420"/>
            <a:ext cx="118800" cy="10059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180746" y="4969953"/>
            <a:ext cx="132765" cy="1839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291972" y="2741071"/>
            <a:ext cx="12472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84362" y="2730105"/>
            <a:ext cx="248739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619871" y="2741071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493260" y="2701085"/>
            <a:ext cx="378000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443571" y="1991771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316960" y="1951785"/>
            <a:ext cx="378000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630024" y="1994946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03413" y="1954960"/>
            <a:ext cx="271912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608364" y="2738660"/>
            <a:ext cx="87586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427749" y="1720517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301138" y="1680531"/>
            <a:ext cx="271912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664023" y="793355"/>
            <a:ext cx="248739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788025" y="801910"/>
            <a:ext cx="87586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411082" y="801910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284471" y="761924"/>
            <a:ext cx="271912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427749" y="507485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301138" y="467499"/>
            <a:ext cx="271912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83437" y="810466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17096" y="1414852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63221" y="3972939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777010" y="4882088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107210" y="4878356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770660" y="5352610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523098" y="5357040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850373" y="5353455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723762" y="5313469"/>
            <a:ext cx="378000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282695" y="5353455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156084" y="5313469"/>
            <a:ext cx="378000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021855" y="3957773"/>
            <a:ext cx="226126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121851" y="3966328"/>
            <a:ext cx="87586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176360" y="5683648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049749" y="5643662"/>
            <a:ext cx="378000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173557" y="5687233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500832" y="5683648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367871" y="5643662"/>
            <a:ext cx="378000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4969346" y="5893242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296621" y="5889657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170010" y="5849671"/>
            <a:ext cx="378000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6" name="直線コネクタ 75"/>
          <p:cNvCxnSpPr/>
          <p:nvPr/>
        </p:nvCxnSpPr>
        <p:spPr>
          <a:xfrm>
            <a:off x="4956646" y="6048799"/>
            <a:ext cx="89457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6053907" y="6164793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カギ線コネクタ 78"/>
          <p:cNvCxnSpPr>
            <a:endCxn id="77" idx="0"/>
          </p:cNvCxnSpPr>
          <p:nvPr/>
        </p:nvCxnSpPr>
        <p:spPr>
          <a:xfrm>
            <a:off x="5850373" y="6048799"/>
            <a:ext cx="266534" cy="11599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/>
          <p:cNvSpPr/>
          <p:nvPr/>
        </p:nvSpPr>
        <p:spPr>
          <a:xfrm>
            <a:off x="6316960" y="6174286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183999" y="6134300"/>
            <a:ext cx="378000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612213" y="6160252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253958" y="6762664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517011" y="6772157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384050" y="6732171"/>
            <a:ext cx="378000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966955" y="6772157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833994" y="6732171"/>
            <a:ext cx="282913" cy="18007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6447310" y="6772157"/>
            <a:ext cx="114545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568326" y="6730913"/>
            <a:ext cx="497330" cy="14958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032346" y="7688767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730676" y="7675679"/>
            <a:ext cx="248739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854678" y="7684234"/>
            <a:ext cx="87586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090671" y="1573653"/>
            <a:ext cx="101079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747896" y="1573653"/>
            <a:ext cx="101079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343993" y="2174727"/>
            <a:ext cx="101079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851868" y="2174727"/>
            <a:ext cx="101079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353518" y="319088"/>
            <a:ext cx="612000" cy="14733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239332" y="354697"/>
            <a:ext cx="108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938658" y="680662"/>
            <a:ext cx="108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0046658" y="680662"/>
            <a:ext cx="126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0177421" y="645053"/>
            <a:ext cx="612000" cy="14733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0794184" y="645053"/>
            <a:ext cx="612000" cy="14733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9386208" y="1001070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9724347" y="1001070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9568264" y="1001070"/>
            <a:ext cx="101079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9465959" y="1298367"/>
            <a:ext cx="108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フリーフォーム 106"/>
          <p:cNvSpPr/>
          <p:nvPr/>
        </p:nvSpPr>
        <p:spPr>
          <a:xfrm>
            <a:off x="7024687" y="1619251"/>
            <a:ext cx="2147887" cy="2338388"/>
          </a:xfrm>
          <a:custGeom>
            <a:avLst/>
            <a:gdLst>
              <a:gd name="connsiteX0" fmla="*/ 0 w 2057400"/>
              <a:gd name="connsiteY0" fmla="*/ 2295525 h 2295525"/>
              <a:gd name="connsiteX1" fmla="*/ 109538 w 2057400"/>
              <a:gd name="connsiteY1" fmla="*/ 2185987 h 2295525"/>
              <a:gd name="connsiteX2" fmla="*/ 1062037 w 2057400"/>
              <a:gd name="connsiteY2" fmla="*/ 2185987 h 2295525"/>
              <a:gd name="connsiteX3" fmla="*/ 1062037 w 2057400"/>
              <a:gd name="connsiteY3" fmla="*/ 0 h 2295525"/>
              <a:gd name="connsiteX4" fmla="*/ 2057400 w 2057400"/>
              <a:gd name="connsiteY4" fmla="*/ 0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295525">
                <a:moveTo>
                  <a:pt x="0" y="2295525"/>
                </a:moveTo>
                <a:lnTo>
                  <a:pt x="109538" y="2185987"/>
                </a:lnTo>
                <a:lnTo>
                  <a:pt x="1062037" y="2185987"/>
                </a:lnTo>
                <a:lnTo>
                  <a:pt x="1062037" y="0"/>
                </a:lnTo>
                <a:lnTo>
                  <a:pt x="205740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10238810" y="1573653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0563525" y="1573653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0856322" y="1573653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9914095" y="1573653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3" name="直線コネクタ 112"/>
          <p:cNvCxnSpPr/>
          <p:nvPr/>
        </p:nvCxnSpPr>
        <p:spPr>
          <a:xfrm>
            <a:off x="9246768" y="1209675"/>
            <a:ext cx="6227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>
            <a:off x="9724347" y="1223963"/>
            <a:ext cx="268311" cy="30261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/>
          <p:cNvSpPr/>
          <p:nvPr/>
        </p:nvSpPr>
        <p:spPr>
          <a:xfrm>
            <a:off x="10006421" y="2174727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0445072" y="2174727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9925623" y="2780371"/>
            <a:ext cx="101079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10026702" y="2780371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10375421" y="2780371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9438628" y="4298446"/>
            <a:ext cx="101079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9254257" y="4298446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9547054" y="4298446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8211270" y="4504769"/>
            <a:ext cx="108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8901832" y="5310705"/>
            <a:ext cx="612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0447880" y="1573653"/>
            <a:ext cx="76584" cy="1116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0267409" y="2174727"/>
            <a:ext cx="76584" cy="1116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0292810" y="2780371"/>
            <a:ext cx="76584" cy="1116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0424589" y="3586357"/>
            <a:ext cx="84242" cy="1117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12022144" y="3083913"/>
            <a:ext cx="169855" cy="1117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8681929" y="3283938"/>
            <a:ext cx="100122" cy="1117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022095" y="3595225"/>
            <a:ext cx="108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10690889" y="5097223"/>
            <a:ext cx="534323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9099832" y="5587801"/>
            <a:ext cx="162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8477023" y="5568763"/>
            <a:ext cx="305028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8639127" y="5577318"/>
            <a:ext cx="87586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9277072" y="5530168"/>
            <a:ext cx="486053" cy="17580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9938658" y="3296638"/>
            <a:ext cx="108000" cy="11172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8477023" y="4087556"/>
            <a:ext cx="101079" cy="1188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9973248" y="3893812"/>
            <a:ext cx="84242" cy="1117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405227" y="8006978"/>
            <a:ext cx="224908" cy="1338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フリーフォーム 141"/>
          <p:cNvSpPr/>
          <p:nvPr/>
        </p:nvSpPr>
        <p:spPr>
          <a:xfrm>
            <a:off x="10515600" y="1722120"/>
            <a:ext cx="1082047" cy="1103295"/>
          </a:xfrm>
          <a:custGeom>
            <a:avLst/>
            <a:gdLst>
              <a:gd name="connsiteX0" fmla="*/ 0 w 1082047"/>
              <a:gd name="connsiteY0" fmla="*/ 1097280 h 1103295"/>
              <a:gd name="connsiteX1" fmla="*/ 746760 w 1082047"/>
              <a:gd name="connsiteY1" fmla="*/ 990600 h 1103295"/>
              <a:gd name="connsiteX2" fmla="*/ 1082040 w 1082047"/>
              <a:gd name="connsiteY2" fmla="*/ 327660 h 1103295"/>
              <a:gd name="connsiteX3" fmla="*/ 739140 w 1082047"/>
              <a:gd name="connsiteY3" fmla="*/ 0 h 110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047" h="1103295">
                <a:moveTo>
                  <a:pt x="0" y="1097280"/>
                </a:moveTo>
                <a:cubicBezTo>
                  <a:pt x="283210" y="1108075"/>
                  <a:pt x="566420" y="1118870"/>
                  <a:pt x="746760" y="990600"/>
                </a:cubicBezTo>
                <a:cubicBezTo>
                  <a:pt x="927100" y="862330"/>
                  <a:pt x="1083310" y="492760"/>
                  <a:pt x="1082040" y="327660"/>
                </a:cubicBezTo>
                <a:cubicBezTo>
                  <a:pt x="1080770" y="162560"/>
                  <a:pt x="909955" y="81280"/>
                  <a:pt x="73914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フリーフォーム 142"/>
          <p:cNvSpPr/>
          <p:nvPr/>
        </p:nvSpPr>
        <p:spPr>
          <a:xfrm>
            <a:off x="10622280" y="1645920"/>
            <a:ext cx="1079785" cy="2026920"/>
          </a:xfrm>
          <a:custGeom>
            <a:avLst/>
            <a:gdLst>
              <a:gd name="connsiteX0" fmla="*/ 647700 w 1079785"/>
              <a:gd name="connsiteY0" fmla="*/ 0 h 2026920"/>
              <a:gd name="connsiteX1" fmla="*/ 1043940 w 1079785"/>
              <a:gd name="connsiteY1" fmla="*/ 182880 h 2026920"/>
              <a:gd name="connsiteX2" fmla="*/ 1043940 w 1079785"/>
              <a:gd name="connsiteY2" fmla="*/ 1066800 h 2026920"/>
              <a:gd name="connsiteX3" fmla="*/ 891540 w 1079785"/>
              <a:gd name="connsiteY3" fmla="*/ 1752600 h 2026920"/>
              <a:gd name="connsiteX4" fmla="*/ 0 w 1079785"/>
              <a:gd name="connsiteY4" fmla="*/ 2026920 h 202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785" h="2026920">
                <a:moveTo>
                  <a:pt x="647700" y="0"/>
                </a:moveTo>
                <a:cubicBezTo>
                  <a:pt x="812800" y="2540"/>
                  <a:pt x="977900" y="5080"/>
                  <a:pt x="1043940" y="182880"/>
                </a:cubicBezTo>
                <a:cubicBezTo>
                  <a:pt x="1109980" y="360680"/>
                  <a:pt x="1069340" y="805180"/>
                  <a:pt x="1043940" y="1066800"/>
                </a:cubicBezTo>
                <a:cubicBezTo>
                  <a:pt x="1018540" y="1328420"/>
                  <a:pt x="1065530" y="1592580"/>
                  <a:pt x="891540" y="1752600"/>
                </a:cubicBezTo>
                <a:cubicBezTo>
                  <a:pt x="717550" y="1912620"/>
                  <a:pt x="358775" y="1969770"/>
                  <a:pt x="0" y="20269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フリーフォーム 144"/>
          <p:cNvSpPr/>
          <p:nvPr/>
        </p:nvSpPr>
        <p:spPr>
          <a:xfrm>
            <a:off x="2315655" y="5924550"/>
            <a:ext cx="1731175" cy="2540367"/>
          </a:xfrm>
          <a:custGeom>
            <a:avLst/>
            <a:gdLst>
              <a:gd name="connsiteX0" fmla="*/ 103695 w 1731175"/>
              <a:gd name="connsiteY0" fmla="*/ 0 h 2540367"/>
              <a:gd name="connsiteX1" fmla="*/ 8445 w 1731175"/>
              <a:gd name="connsiteY1" fmla="*/ 400050 h 2540367"/>
              <a:gd name="connsiteX2" fmla="*/ 294195 w 1731175"/>
              <a:gd name="connsiteY2" fmla="*/ 714375 h 2540367"/>
              <a:gd name="connsiteX3" fmla="*/ 1246695 w 1731175"/>
              <a:gd name="connsiteY3" fmla="*/ 742950 h 2540367"/>
              <a:gd name="connsiteX4" fmla="*/ 1646745 w 1731175"/>
              <a:gd name="connsiteY4" fmla="*/ 1733550 h 2540367"/>
              <a:gd name="connsiteX5" fmla="*/ 1694370 w 1731175"/>
              <a:gd name="connsiteY5" fmla="*/ 2486025 h 2540367"/>
              <a:gd name="connsiteX6" fmla="*/ 1208595 w 1731175"/>
              <a:gd name="connsiteY6" fmla="*/ 2476500 h 2540367"/>
              <a:gd name="connsiteX7" fmla="*/ 560895 w 1731175"/>
              <a:gd name="connsiteY7" fmla="*/ 2438400 h 2540367"/>
              <a:gd name="connsiteX8" fmla="*/ 8445 w 1731175"/>
              <a:gd name="connsiteY8" fmla="*/ 2466975 h 254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1175" h="2540367">
                <a:moveTo>
                  <a:pt x="103695" y="0"/>
                </a:moveTo>
                <a:cubicBezTo>
                  <a:pt x="40195" y="140494"/>
                  <a:pt x="-23305" y="280988"/>
                  <a:pt x="8445" y="400050"/>
                </a:cubicBezTo>
                <a:cubicBezTo>
                  <a:pt x="40195" y="519113"/>
                  <a:pt x="87820" y="657225"/>
                  <a:pt x="294195" y="714375"/>
                </a:cubicBezTo>
                <a:cubicBezTo>
                  <a:pt x="500570" y="771525"/>
                  <a:pt x="1021270" y="573088"/>
                  <a:pt x="1246695" y="742950"/>
                </a:cubicBezTo>
                <a:cubicBezTo>
                  <a:pt x="1472120" y="912812"/>
                  <a:pt x="1572133" y="1443038"/>
                  <a:pt x="1646745" y="1733550"/>
                </a:cubicBezTo>
                <a:cubicBezTo>
                  <a:pt x="1721358" y="2024063"/>
                  <a:pt x="1767395" y="2362200"/>
                  <a:pt x="1694370" y="2486025"/>
                </a:cubicBezTo>
                <a:cubicBezTo>
                  <a:pt x="1621345" y="2609850"/>
                  <a:pt x="1397507" y="2484437"/>
                  <a:pt x="1208595" y="2476500"/>
                </a:cubicBezTo>
                <a:cubicBezTo>
                  <a:pt x="1019683" y="2468563"/>
                  <a:pt x="760920" y="2439988"/>
                  <a:pt x="560895" y="2438400"/>
                </a:cubicBezTo>
                <a:cubicBezTo>
                  <a:pt x="360870" y="2436812"/>
                  <a:pt x="184657" y="2451893"/>
                  <a:pt x="8445" y="2466975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フリーフォーム 145"/>
          <p:cNvSpPr/>
          <p:nvPr/>
        </p:nvSpPr>
        <p:spPr>
          <a:xfrm>
            <a:off x="2222498" y="5232400"/>
            <a:ext cx="9928327" cy="3500341"/>
          </a:xfrm>
          <a:custGeom>
            <a:avLst/>
            <a:gdLst>
              <a:gd name="connsiteX0" fmla="*/ 0 w 10111222"/>
              <a:gd name="connsiteY0" fmla="*/ 3340100 h 3500341"/>
              <a:gd name="connsiteX1" fmla="*/ 1066800 w 10111222"/>
              <a:gd name="connsiteY1" fmla="*/ 3492500 h 3500341"/>
              <a:gd name="connsiteX2" fmla="*/ 2717800 w 10111222"/>
              <a:gd name="connsiteY2" fmla="*/ 3479800 h 3500341"/>
              <a:gd name="connsiteX3" fmla="*/ 5092700 w 10111222"/>
              <a:gd name="connsiteY3" fmla="*/ 3479800 h 3500341"/>
              <a:gd name="connsiteX4" fmla="*/ 5956300 w 10111222"/>
              <a:gd name="connsiteY4" fmla="*/ 3441700 h 3500341"/>
              <a:gd name="connsiteX5" fmla="*/ 6261100 w 10111222"/>
              <a:gd name="connsiteY5" fmla="*/ 3213100 h 3500341"/>
              <a:gd name="connsiteX6" fmla="*/ 6413500 w 10111222"/>
              <a:gd name="connsiteY6" fmla="*/ 2921000 h 3500341"/>
              <a:gd name="connsiteX7" fmla="*/ 6794500 w 10111222"/>
              <a:gd name="connsiteY7" fmla="*/ 2336800 h 3500341"/>
              <a:gd name="connsiteX8" fmla="*/ 8140700 w 10111222"/>
              <a:gd name="connsiteY8" fmla="*/ 1866900 h 3500341"/>
              <a:gd name="connsiteX9" fmla="*/ 9791700 w 10111222"/>
              <a:gd name="connsiteY9" fmla="*/ 1384300 h 3500341"/>
              <a:gd name="connsiteX10" fmla="*/ 10109200 w 10111222"/>
              <a:gd name="connsiteY10" fmla="*/ 609600 h 3500341"/>
              <a:gd name="connsiteX11" fmla="*/ 9880600 w 10111222"/>
              <a:gd name="connsiteY11" fmla="*/ 228600 h 3500341"/>
              <a:gd name="connsiteX12" fmla="*/ 9042400 w 10111222"/>
              <a:gd name="connsiteY12" fmla="*/ 0 h 3500341"/>
              <a:gd name="connsiteX0" fmla="*/ 0 w 10111222"/>
              <a:gd name="connsiteY0" fmla="*/ 3340100 h 3500341"/>
              <a:gd name="connsiteX1" fmla="*/ 1066800 w 10111222"/>
              <a:gd name="connsiteY1" fmla="*/ 3492500 h 3500341"/>
              <a:gd name="connsiteX2" fmla="*/ 2717800 w 10111222"/>
              <a:gd name="connsiteY2" fmla="*/ 3479800 h 3500341"/>
              <a:gd name="connsiteX3" fmla="*/ 5092700 w 10111222"/>
              <a:gd name="connsiteY3" fmla="*/ 3479800 h 3500341"/>
              <a:gd name="connsiteX4" fmla="*/ 5956300 w 10111222"/>
              <a:gd name="connsiteY4" fmla="*/ 3441700 h 3500341"/>
              <a:gd name="connsiteX5" fmla="*/ 6261100 w 10111222"/>
              <a:gd name="connsiteY5" fmla="*/ 3213100 h 3500341"/>
              <a:gd name="connsiteX6" fmla="*/ 6423025 w 10111222"/>
              <a:gd name="connsiteY6" fmla="*/ 2806700 h 3500341"/>
              <a:gd name="connsiteX7" fmla="*/ 6794500 w 10111222"/>
              <a:gd name="connsiteY7" fmla="*/ 2336800 h 3500341"/>
              <a:gd name="connsiteX8" fmla="*/ 8140700 w 10111222"/>
              <a:gd name="connsiteY8" fmla="*/ 1866900 h 3500341"/>
              <a:gd name="connsiteX9" fmla="*/ 9791700 w 10111222"/>
              <a:gd name="connsiteY9" fmla="*/ 1384300 h 3500341"/>
              <a:gd name="connsiteX10" fmla="*/ 10109200 w 10111222"/>
              <a:gd name="connsiteY10" fmla="*/ 609600 h 3500341"/>
              <a:gd name="connsiteX11" fmla="*/ 9880600 w 10111222"/>
              <a:gd name="connsiteY11" fmla="*/ 228600 h 3500341"/>
              <a:gd name="connsiteX12" fmla="*/ 9042400 w 10111222"/>
              <a:gd name="connsiteY12" fmla="*/ 0 h 3500341"/>
              <a:gd name="connsiteX0" fmla="*/ 0 w 10111222"/>
              <a:gd name="connsiteY0" fmla="*/ 3340100 h 3500341"/>
              <a:gd name="connsiteX1" fmla="*/ 1066800 w 10111222"/>
              <a:gd name="connsiteY1" fmla="*/ 3492500 h 3500341"/>
              <a:gd name="connsiteX2" fmla="*/ 2717800 w 10111222"/>
              <a:gd name="connsiteY2" fmla="*/ 3479800 h 3500341"/>
              <a:gd name="connsiteX3" fmla="*/ 5092700 w 10111222"/>
              <a:gd name="connsiteY3" fmla="*/ 3479800 h 3500341"/>
              <a:gd name="connsiteX4" fmla="*/ 5956300 w 10111222"/>
              <a:gd name="connsiteY4" fmla="*/ 3441700 h 3500341"/>
              <a:gd name="connsiteX5" fmla="*/ 6261100 w 10111222"/>
              <a:gd name="connsiteY5" fmla="*/ 3213100 h 3500341"/>
              <a:gd name="connsiteX6" fmla="*/ 6423025 w 10111222"/>
              <a:gd name="connsiteY6" fmla="*/ 2806700 h 3500341"/>
              <a:gd name="connsiteX7" fmla="*/ 6794500 w 10111222"/>
              <a:gd name="connsiteY7" fmla="*/ 2336800 h 3500341"/>
              <a:gd name="connsiteX8" fmla="*/ 8140700 w 10111222"/>
              <a:gd name="connsiteY8" fmla="*/ 1866900 h 3500341"/>
              <a:gd name="connsiteX9" fmla="*/ 9791700 w 10111222"/>
              <a:gd name="connsiteY9" fmla="*/ 1384300 h 3500341"/>
              <a:gd name="connsiteX10" fmla="*/ 10109200 w 10111222"/>
              <a:gd name="connsiteY10" fmla="*/ 609600 h 3500341"/>
              <a:gd name="connsiteX11" fmla="*/ 9880600 w 10111222"/>
              <a:gd name="connsiteY11" fmla="*/ 228600 h 3500341"/>
              <a:gd name="connsiteX12" fmla="*/ 9042400 w 10111222"/>
              <a:gd name="connsiteY12" fmla="*/ 0 h 3500341"/>
              <a:gd name="connsiteX0" fmla="*/ 0 w 10007191"/>
              <a:gd name="connsiteY0" fmla="*/ 3340100 h 3500341"/>
              <a:gd name="connsiteX1" fmla="*/ 1066800 w 10007191"/>
              <a:gd name="connsiteY1" fmla="*/ 3492500 h 3500341"/>
              <a:gd name="connsiteX2" fmla="*/ 2717800 w 10007191"/>
              <a:gd name="connsiteY2" fmla="*/ 3479800 h 3500341"/>
              <a:gd name="connsiteX3" fmla="*/ 5092700 w 10007191"/>
              <a:gd name="connsiteY3" fmla="*/ 3479800 h 3500341"/>
              <a:gd name="connsiteX4" fmla="*/ 5956300 w 10007191"/>
              <a:gd name="connsiteY4" fmla="*/ 3441700 h 3500341"/>
              <a:gd name="connsiteX5" fmla="*/ 6261100 w 10007191"/>
              <a:gd name="connsiteY5" fmla="*/ 3213100 h 3500341"/>
              <a:gd name="connsiteX6" fmla="*/ 6423025 w 10007191"/>
              <a:gd name="connsiteY6" fmla="*/ 2806700 h 3500341"/>
              <a:gd name="connsiteX7" fmla="*/ 6794500 w 10007191"/>
              <a:gd name="connsiteY7" fmla="*/ 2336800 h 3500341"/>
              <a:gd name="connsiteX8" fmla="*/ 8140700 w 10007191"/>
              <a:gd name="connsiteY8" fmla="*/ 1866900 h 3500341"/>
              <a:gd name="connsiteX9" fmla="*/ 9791700 w 10007191"/>
              <a:gd name="connsiteY9" fmla="*/ 1384300 h 3500341"/>
              <a:gd name="connsiteX10" fmla="*/ 9994900 w 10007191"/>
              <a:gd name="connsiteY10" fmla="*/ 638175 h 3500341"/>
              <a:gd name="connsiteX11" fmla="*/ 9880600 w 10007191"/>
              <a:gd name="connsiteY11" fmla="*/ 228600 h 3500341"/>
              <a:gd name="connsiteX12" fmla="*/ 9042400 w 10007191"/>
              <a:gd name="connsiteY12" fmla="*/ 0 h 3500341"/>
              <a:gd name="connsiteX0" fmla="*/ 0 w 10021757"/>
              <a:gd name="connsiteY0" fmla="*/ 3340100 h 3500341"/>
              <a:gd name="connsiteX1" fmla="*/ 1066800 w 10021757"/>
              <a:gd name="connsiteY1" fmla="*/ 3492500 h 3500341"/>
              <a:gd name="connsiteX2" fmla="*/ 2717800 w 10021757"/>
              <a:gd name="connsiteY2" fmla="*/ 3479800 h 3500341"/>
              <a:gd name="connsiteX3" fmla="*/ 5092700 w 10021757"/>
              <a:gd name="connsiteY3" fmla="*/ 3479800 h 3500341"/>
              <a:gd name="connsiteX4" fmla="*/ 5956300 w 10021757"/>
              <a:gd name="connsiteY4" fmla="*/ 3441700 h 3500341"/>
              <a:gd name="connsiteX5" fmla="*/ 6261100 w 10021757"/>
              <a:gd name="connsiteY5" fmla="*/ 3213100 h 3500341"/>
              <a:gd name="connsiteX6" fmla="*/ 6423025 w 10021757"/>
              <a:gd name="connsiteY6" fmla="*/ 2806700 h 3500341"/>
              <a:gd name="connsiteX7" fmla="*/ 6794500 w 10021757"/>
              <a:gd name="connsiteY7" fmla="*/ 2336800 h 3500341"/>
              <a:gd name="connsiteX8" fmla="*/ 8140700 w 10021757"/>
              <a:gd name="connsiteY8" fmla="*/ 1866900 h 3500341"/>
              <a:gd name="connsiteX9" fmla="*/ 9791700 w 10021757"/>
              <a:gd name="connsiteY9" fmla="*/ 1384300 h 3500341"/>
              <a:gd name="connsiteX10" fmla="*/ 9994900 w 10021757"/>
              <a:gd name="connsiteY10" fmla="*/ 638175 h 3500341"/>
              <a:gd name="connsiteX11" fmla="*/ 9661525 w 10021757"/>
              <a:gd name="connsiteY11" fmla="*/ 180975 h 3500341"/>
              <a:gd name="connsiteX12" fmla="*/ 9042400 w 10021757"/>
              <a:gd name="connsiteY12" fmla="*/ 0 h 3500341"/>
              <a:gd name="connsiteX0" fmla="*/ 0 w 9995014"/>
              <a:gd name="connsiteY0" fmla="*/ 3340100 h 3500341"/>
              <a:gd name="connsiteX1" fmla="*/ 1066800 w 9995014"/>
              <a:gd name="connsiteY1" fmla="*/ 3492500 h 3500341"/>
              <a:gd name="connsiteX2" fmla="*/ 2717800 w 9995014"/>
              <a:gd name="connsiteY2" fmla="*/ 3479800 h 3500341"/>
              <a:gd name="connsiteX3" fmla="*/ 5092700 w 9995014"/>
              <a:gd name="connsiteY3" fmla="*/ 3479800 h 3500341"/>
              <a:gd name="connsiteX4" fmla="*/ 5956300 w 9995014"/>
              <a:gd name="connsiteY4" fmla="*/ 3441700 h 3500341"/>
              <a:gd name="connsiteX5" fmla="*/ 6261100 w 9995014"/>
              <a:gd name="connsiteY5" fmla="*/ 3213100 h 3500341"/>
              <a:gd name="connsiteX6" fmla="*/ 6423025 w 9995014"/>
              <a:gd name="connsiteY6" fmla="*/ 2806700 h 3500341"/>
              <a:gd name="connsiteX7" fmla="*/ 6794500 w 9995014"/>
              <a:gd name="connsiteY7" fmla="*/ 2336800 h 3500341"/>
              <a:gd name="connsiteX8" fmla="*/ 8140700 w 9995014"/>
              <a:gd name="connsiteY8" fmla="*/ 1866900 h 3500341"/>
              <a:gd name="connsiteX9" fmla="*/ 9629775 w 9995014"/>
              <a:gd name="connsiteY9" fmla="*/ 1422400 h 3500341"/>
              <a:gd name="connsiteX10" fmla="*/ 9994900 w 9995014"/>
              <a:gd name="connsiteY10" fmla="*/ 638175 h 3500341"/>
              <a:gd name="connsiteX11" fmla="*/ 9661525 w 9995014"/>
              <a:gd name="connsiteY11" fmla="*/ 180975 h 3500341"/>
              <a:gd name="connsiteX12" fmla="*/ 9042400 w 9995014"/>
              <a:gd name="connsiteY12" fmla="*/ 0 h 3500341"/>
              <a:gd name="connsiteX0" fmla="*/ 0 w 9994914"/>
              <a:gd name="connsiteY0" fmla="*/ 3340100 h 3500341"/>
              <a:gd name="connsiteX1" fmla="*/ 1066800 w 9994914"/>
              <a:gd name="connsiteY1" fmla="*/ 3492500 h 3500341"/>
              <a:gd name="connsiteX2" fmla="*/ 2717800 w 9994914"/>
              <a:gd name="connsiteY2" fmla="*/ 3479800 h 3500341"/>
              <a:gd name="connsiteX3" fmla="*/ 5092700 w 9994914"/>
              <a:gd name="connsiteY3" fmla="*/ 3479800 h 3500341"/>
              <a:gd name="connsiteX4" fmla="*/ 5956300 w 9994914"/>
              <a:gd name="connsiteY4" fmla="*/ 3441700 h 3500341"/>
              <a:gd name="connsiteX5" fmla="*/ 6261100 w 9994914"/>
              <a:gd name="connsiteY5" fmla="*/ 3213100 h 3500341"/>
              <a:gd name="connsiteX6" fmla="*/ 6423025 w 9994914"/>
              <a:gd name="connsiteY6" fmla="*/ 2806700 h 3500341"/>
              <a:gd name="connsiteX7" fmla="*/ 6794500 w 9994914"/>
              <a:gd name="connsiteY7" fmla="*/ 2336800 h 3500341"/>
              <a:gd name="connsiteX8" fmla="*/ 8140700 w 9994914"/>
              <a:gd name="connsiteY8" fmla="*/ 1866900 h 3500341"/>
              <a:gd name="connsiteX9" fmla="*/ 9629775 w 9994914"/>
              <a:gd name="connsiteY9" fmla="*/ 1422400 h 3500341"/>
              <a:gd name="connsiteX10" fmla="*/ 9994900 w 9994914"/>
              <a:gd name="connsiteY10" fmla="*/ 638175 h 3500341"/>
              <a:gd name="connsiteX11" fmla="*/ 9623425 w 9994914"/>
              <a:gd name="connsiteY11" fmla="*/ 209550 h 3500341"/>
              <a:gd name="connsiteX12" fmla="*/ 9042400 w 9994914"/>
              <a:gd name="connsiteY12" fmla="*/ 0 h 3500341"/>
              <a:gd name="connsiteX0" fmla="*/ 0 w 9928327"/>
              <a:gd name="connsiteY0" fmla="*/ 3340100 h 3500341"/>
              <a:gd name="connsiteX1" fmla="*/ 1066800 w 9928327"/>
              <a:gd name="connsiteY1" fmla="*/ 3492500 h 3500341"/>
              <a:gd name="connsiteX2" fmla="*/ 2717800 w 9928327"/>
              <a:gd name="connsiteY2" fmla="*/ 3479800 h 3500341"/>
              <a:gd name="connsiteX3" fmla="*/ 5092700 w 9928327"/>
              <a:gd name="connsiteY3" fmla="*/ 3479800 h 3500341"/>
              <a:gd name="connsiteX4" fmla="*/ 5956300 w 9928327"/>
              <a:gd name="connsiteY4" fmla="*/ 3441700 h 3500341"/>
              <a:gd name="connsiteX5" fmla="*/ 6261100 w 9928327"/>
              <a:gd name="connsiteY5" fmla="*/ 3213100 h 3500341"/>
              <a:gd name="connsiteX6" fmla="*/ 6423025 w 9928327"/>
              <a:gd name="connsiteY6" fmla="*/ 2806700 h 3500341"/>
              <a:gd name="connsiteX7" fmla="*/ 6794500 w 9928327"/>
              <a:gd name="connsiteY7" fmla="*/ 2336800 h 3500341"/>
              <a:gd name="connsiteX8" fmla="*/ 8140700 w 9928327"/>
              <a:gd name="connsiteY8" fmla="*/ 1866900 h 3500341"/>
              <a:gd name="connsiteX9" fmla="*/ 9629775 w 9928327"/>
              <a:gd name="connsiteY9" fmla="*/ 1422400 h 3500341"/>
              <a:gd name="connsiteX10" fmla="*/ 9928225 w 9928327"/>
              <a:gd name="connsiteY10" fmla="*/ 657225 h 3500341"/>
              <a:gd name="connsiteX11" fmla="*/ 9623425 w 9928327"/>
              <a:gd name="connsiteY11" fmla="*/ 209550 h 3500341"/>
              <a:gd name="connsiteX12" fmla="*/ 9042400 w 9928327"/>
              <a:gd name="connsiteY12" fmla="*/ 0 h 3500341"/>
              <a:gd name="connsiteX0" fmla="*/ 0 w 9928327"/>
              <a:gd name="connsiteY0" fmla="*/ 3340100 h 3500341"/>
              <a:gd name="connsiteX1" fmla="*/ 1066800 w 9928327"/>
              <a:gd name="connsiteY1" fmla="*/ 3492500 h 3500341"/>
              <a:gd name="connsiteX2" fmla="*/ 2717800 w 9928327"/>
              <a:gd name="connsiteY2" fmla="*/ 3479800 h 3500341"/>
              <a:gd name="connsiteX3" fmla="*/ 5092700 w 9928327"/>
              <a:gd name="connsiteY3" fmla="*/ 3479800 h 3500341"/>
              <a:gd name="connsiteX4" fmla="*/ 5956300 w 9928327"/>
              <a:gd name="connsiteY4" fmla="*/ 3441700 h 3500341"/>
              <a:gd name="connsiteX5" fmla="*/ 6261100 w 9928327"/>
              <a:gd name="connsiteY5" fmla="*/ 3213100 h 3500341"/>
              <a:gd name="connsiteX6" fmla="*/ 6423025 w 9928327"/>
              <a:gd name="connsiteY6" fmla="*/ 2806700 h 3500341"/>
              <a:gd name="connsiteX7" fmla="*/ 6794500 w 9928327"/>
              <a:gd name="connsiteY7" fmla="*/ 2336800 h 3500341"/>
              <a:gd name="connsiteX8" fmla="*/ 8140700 w 9928327"/>
              <a:gd name="connsiteY8" fmla="*/ 1866900 h 3500341"/>
              <a:gd name="connsiteX9" fmla="*/ 9629775 w 9928327"/>
              <a:gd name="connsiteY9" fmla="*/ 1422400 h 3500341"/>
              <a:gd name="connsiteX10" fmla="*/ 9928225 w 9928327"/>
              <a:gd name="connsiteY10" fmla="*/ 657225 h 3500341"/>
              <a:gd name="connsiteX11" fmla="*/ 9623425 w 9928327"/>
              <a:gd name="connsiteY11" fmla="*/ 209550 h 3500341"/>
              <a:gd name="connsiteX12" fmla="*/ 9042400 w 9928327"/>
              <a:gd name="connsiteY12" fmla="*/ 0 h 35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28327" h="3500341">
                <a:moveTo>
                  <a:pt x="0" y="3340100"/>
                </a:moveTo>
                <a:cubicBezTo>
                  <a:pt x="306916" y="3404658"/>
                  <a:pt x="613833" y="3469217"/>
                  <a:pt x="1066800" y="3492500"/>
                </a:cubicBezTo>
                <a:cubicBezTo>
                  <a:pt x="1519767" y="3515783"/>
                  <a:pt x="2717800" y="3479800"/>
                  <a:pt x="2717800" y="3479800"/>
                </a:cubicBezTo>
                <a:lnTo>
                  <a:pt x="5092700" y="3479800"/>
                </a:lnTo>
                <a:cubicBezTo>
                  <a:pt x="5632450" y="3473450"/>
                  <a:pt x="5761567" y="3486150"/>
                  <a:pt x="5956300" y="3441700"/>
                </a:cubicBezTo>
                <a:cubicBezTo>
                  <a:pt x="6151033" y="3397250"/>
                  <a:pt x="6183313" y="3318933"/>
                  <a:pt x="6261100" y="3213100"/>
                </a:cubicBezTo>
                <a:cubicBezTo>
                  <a:pt x="6338888" y="3107267"/>
                  <a:pt x="6381750" y="2924175"/>
                  <a:pt x="6423025" y="2806700"/>
                </a:cubicBezTo>
                <a:cubicBezTo>
                  <a:pt x="6464300" y="2689225"/>
                  <a:pt x="6508221" y="2493433"/>
                  <a:pt x="6794500" y="2336800"/>
                </a:cubicBezTo>
                <a:cubicBezTo>
                  <a:pt x="7080779" y="2180167"/>
                  <a:pt x="7668154" y="2019300"/>
                  <a:pt x="8140700" y="1866900"/>
                </a:cubicBezTo>
                <a:cubicBezTo>
                  <a:pt x="8613246" y="1714500"/>
                  <a:pt x="9331854" y="1624013"/>
                  <a:pt x="9629775" y="1422400"/>
                </a:cubicBezTo>
                <a:cubicBezTo>
                  <a:pt x="9927696" y="1220788"/>
                  <a:pt x="9929283" y="859367"/>
                  <a:pt x="9928225" y="657225"/>
                </a:cubicBezTo>
                <a:cubicBezTo>
                  <a:pt x="9927167" y="455083"/>
                  <a:pt x="9780587" y="290512"/>
                  <a:pt x="9623425" y="209550"/>
                </a:cubicBezTo>
                <a:cubicBezTo>
                  <a:pt x="9466263" y="128588"/>
                  <a:pt x="9372600" y="63500"/>
                  <a:pt x="90424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9" name="直線コネクタ 148"/>
          <p:cNvCxnSpPr/>
          <p:nvPr/>
        </p:nvCxnSpPr>
        <p:spPr>
          <a:xfrm>
            <a:off x="11525250" y="4810125"/>
            <a:ext cx="666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フリーフォーム 149"/>
          <p:cNvSpPr/>
          <p:nvPr/>
        </p:nvSpPr>
        <p:spPr>
          <a:xfrm>
            <a:off x="10601325" y="4812588"/>
            <a:ext cx="1839514" cy="1362972"/>
          </a:xfrm>
          <a:custGeom>
            <a:avLst/>
            <a:gdLst>
              <a:gd name="connsiteX0" fmla="*/ 1524000 w 1839514"/>
              <a:gd name="connsiteY0" fmla="*/ 7062 h 1362972"/>
              <a:gd name="connsiteX1" fmla="*/ 1552575 w 1839514"/>
              <a:gd name="connsiteY1" fmla="*/ 64212 h 1362972"/>
              <a:gd name="connsiteX2" fmla="*/ 1838325 w 1839514"/>
              <a:gd name="connsiteY2" fmla="*/ 473787 h 1362972"/>
              <a:gd name="connsiteX3" fmla="*/ 1428750 w 1839514"/>
              <a:gd name="connsiteY3" fmla="*/ 1283412 h 1362972"/>
              <a:gd name="connsiteX4" fmla="*/ 352425 w 1839514"/>
              <a:gd name="connsiteY4" fmla="*/ 1292937 h 1362972"/>
              <a:gd name="connsiteX5" fmla="*/ 0 w 1839514"/>
              <a:gd name="connsiteY5" fmla="*/ 930987 h 136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9514" h="1362972">
                <a:moveTo>
                  <a:pt x="1524000" y="7062"/>
                </a:moveTo>
                <a:cubicBezTo>
                  <a:pt x="1512093" y="-3257"/>
                  <a:pt x="1500187" y="-13576"/>
                  <a:pt x="1552575" y="64212"/>
                </a:cubicBezTo>
                <a:cubicBezTo>
                  <a:pt x="1604963" y="142000"/>
                  <a:pt x="1858962" y="270587"/>
                  <a:pt x="1838325" y="473787"/>
                </a:cubicBezTo>
                <a:cubicBezTo>
                  <a:pt x="1817688" y="676987"/>
                  <a:pt x="1676400" y="1146887"/>
                  <a:pt x="1428750" y="1283412"/>
                </a:cubicBezTo>
                <a:cubicBezTo>
                  <a:pt x="1181100" y="1419937"/>
                  <a:pt x="590550" y="1351674"/>
                  <a:pt x="352425" y="1292937"/>
                </a:cubicBezTo>
                <a:cubicBezTo>
                  <a:pt x="114300" y="1234200"/>
                  <a:pt x="57150" y="1082593"/>
                  <a:pt x="0" y="930987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テキスト ボックス 150"/>
          <p:cNvSpPr txBox="1"/>
          <p:nvPr/>
        </p:nvSpPr>
        <p:spPr>
          <a:xfrm>
            <a:off x="10101940" y="5366566"/>
            <a:ext cx="762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固有値の数</a:t>
            </a:r>
            <a:endParaRPr kumimoji="1" lang="ja-JP" altLang="en-US" sz="900" dirty="0"/>
          </a:p>
        </p:txBody>
      </p:sp>
      <p:sp>
        <p:nvSpPr>
          <p:cNvPr id="152" name="フリーフォーム 151"/>
          <p:cNvSpPr/>
          <p:nvPr/>
        </p:nvSpPr>
        <p:spPr>
          <a:xfrm>
            <a:off x="8639175" y="5776558"/>
            <a:ext cx="836463" cy="128961"/>
          </a:xfrm>
          <a:custGeom>
            <a:avLst/>
            <a:gdLst>
              <a:gd name="connsiteX0" fmla="*/ 828675 w 836463"/>
              <a:gd name="connsiteY0" fmla="*/ 5117 h 128961"/>
              <a:gd name="connsiteX1" fmla="*/ 771525 w 836463"/>
              <a:gd name="connsiteY1" fmla="*/ 14642 h 128961"/>
              <a:gd name="connsiteX2" fmla="*/ 352425 w 836463"/>
              <a:gd name="connsiteY2" fmla="*/ 128942 h 128961"/>
              <a:gd name="connsiteX3" fmla="*/ 0 w 836463"/>
              <a:gd name="connsiteY3" fmla="*/ 5117 h 12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463" h="128961">
                <a:moveTo>
                  <a:pt x="828675" y="5117"/>
                </a:moveTo>
                <a:cubicBezTo>
                  <a:pt x="839787" y="-439"/>
                  <a:pt x="850900" y="-5995"/>
                  <a:pt x="771525" y="14642"/>
                </a:cubicBezTo>
                <a:cubicBezTo>
                  <a:pt x="692150" y="35279"/>
                  <a:pt x="481012" y="130530"/>
                  <a:pt x="352425" y="128942"/>
                </a:cubicBezTo>
                <a:cubicBezTo>
                  <a:pt x="223837" y="127355"/>
                  <a:pt x="111918" y="66236"/>
                  <a:pt x="0" y="511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/>
          <p:cNvSpPr txBox="1"/>
          <p:nvPr/>
        </p:nvSpPr>
        <p:spPr>
          <a:xfrm>
            <a:off x="8145171" y="5870574"/>
            <a:ext cx="105272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CC66FF"/>
                </a:solidFill>
              </a:rPr>
              <a:t>低次元に戻す</a:t>
            </a:r>
            <a:endParaRPr kumimoji="1" lang="ja-JP" altLang="en-US" sz="1050" dirty="0">
              <a:solidFill>
                <a:srgbClr val="CC66FF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2894033" y="952729"/>
            <a:ext cx="34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*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3609985" y="1762707"/>
            <a:ext cx="342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☓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2380573" y="1776327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54" name="テキスト ボックス 153"/>
          <p:cNvSpPr txBox="1"/>
          <p:nvPr/>
        </p:nvSpPr>
        <p:spPr>
          <a:xfrm>
            <a:off x="2700736" y="1214631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◇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2885291" y="1530494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2" name="フリーフォーム 1"/>
          <p:cNvSpPr/>
          <p:nvPr/>
        </p:nvSpPr>
        <p:spPr>
          <a:xfrm>
            <a:off x="2444305" y="1104900"/>
            <a:ext cx="1439508" cy="1025557"/>
          </a:xfrm>
          <a:custGeom>
            <a:avLst/>
            <a:gdLst>
              <a:gd name="connsiteX0" fmla="*/ 657670 w 1439508"/>
              <a:gd name="connsiteY0" fmla="*/ 0 h 1025557"/>
              <a:gd name="connsiteX1" fmla="*/ 1073595 w 1439508"/>
              <a:gd name="connsiteY1" fmla="*/ 107950 h 1025557"/>
              <a:gd name="connsiteX2" fmla="*/ 1378395 w 1439508"/>
              <a:gd name="connsiteY2" fmla="*/ 365125 h 1025557"/>
              <a:gd name="connsiteX3" fmla="*/ 1394270 w 1439508"/>
              <a:gd name="connsiteY3" fmla="*/ 784225 h 1025557"/>
              <a:gd name="connsiteX4" fmla="*/ 886270 w 1439508"/>
              <a:gd name="connsiteY4" fmla="*/ 1022350 h 1025557"/>
              <a:gd name="connsiteX5" fmla="*/ 219520 w 1439508"/>
              <a:gd name="connsiteY5" fmla="*/ 911225 h 1025557"/>
              <a:gd name="connsiteX6" fmla="*/ 9970 w 1439508"/>
              <a:gd name="connsiteY6" fmla="*/ 762000 h 1025557"/>
              <a:gd name="connsiteX7" fmla="*/ 70295 w 1439508"/>
              <a:gd name="connsiteY7" fmla="*/ 365125 h 1025557"/>
              <a:gd name="connsiteX8" fmla="*/ 387795 w 1439508"/>
              <a:gd name="connsiteY8" fmla="*/ 146050 h 1025557"/>
              <a:gd name="connsiteX9" fmla="*/ 698945 w 1439508"/>
              <a:gd name="connsiteY9" fmla="*/ 219075 h 1025557"/>
              <a:gd name="connsiteX10" fmla="*/ 959295 w 1439508"/>
              <a:gd name="connsiteY10" fmla="*/ 365125 h 1025557"/>
              <a:gd name="connsiteX11" fmla="*/ 1022795 w 1439508"/>
              <a:gd name="connsiteY11" fmla="*/ 596900 h 1025557"/>
              <a:gd name="connsiteX12" fmla="*/ 898970 w 1439508"/>
              <a:gd name="connsiteY12" fmla="*/ 762000 h 1025557"/>
              <a:gd name="connsiteX13" fmla="*/ 651320 w 1439508"/>
              <a:gd name="connsiteY13" fmla="*/ 682625 h 102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9508" h="1025557">
                <a:moveTo>
                  <a:pt x="657670" y="0"/>
                </a:moveTo>
                <a:cubicBezTo>
                  <a:pt x="805572" y="23548"/>
                  <a:pt x="953474" y="47096"/>
                  <a:pt x="1073595" y="107950"/>
                </a:cubicBezTo>
                <a:cubicBezTo>
                  <a:pt x="1193716" y="168804"/>
                  <a:pt x="1324949" y="252413"/>
                  <a:pt x="1378395" y="365125"/>
                </a:cubicBezTo>
                <a:cubicBezTo>
                  <a:pt x="1431841" y="477837"/>
                  <a:pt x="1476291" y="674688"/>
                  <a:pt x="1394270" y="784225"/>
                </a:cubicBezTo>
                <a:cubicBezTo>
                  <a:pt x="1312249" y="893762"/>
                  <a:pt x="1082062" y="1001183"/>
                  <a:pt x="886270" y="1022350"/>
                </a:cubicBezTo>
                <a:cubicBezTo>
                  <a:pt x="690478" y="1043517"/>
                  <a:pt x="365570" y="954617"/>
                  <a:pt x="219520" y="911225"/>
                </a:cubicBezTo>
                <a:cubicBezTo>
                  <a:pt x="73470" y="867833"/>
                  <a:pt x="34841" y="853017"/>
                  <a:pt x="9970" y="762000"/>
                </a:cubicBezTo>
                <a:cubicBezTo>
                  <a:pt x="-14901" y="670983"/>
                  <a:pt x="7324" y="467783"/>
                  <a:pt x="70295" y="365125"/>
                </a:cubicBezTo>
                <a:cubicBezTo>
                  <a:pt x="133266" y="262467"/>
                  <a:pt x="283020" y="170392"/>
                  <a:pt x="387795" y="146050"/>
                </a:cubicBezTo>
                <a:cubicBezTo>
                  <a:pt x="492570" y="121708"/>
                  <a:pt x="603695" y="182563"/>
                  <a:pt x="698945" y="219075"/>
                </a:cubicBezTo>
                <a:cubicBezTo>
                  <a:pt x="794195" y="255587"/>
                  <a:pt x="905320" y="302154"/>
                  <a:pt x="959295" y="365125"/>
                </a:cubicBezTo>
                <a:cubicBezTo>
                  <a:pt x="1013270" y="428096"/>
                  <a:pt x="1032849" y="530754"/>
                  <a:pt x="1022795" y="596900"/>
                </a:cubicBezTo>
                <a:cubicBezTo>
                  <a:pt x="1012741" y="663046"/>
                  <a:pt x="960882" y="747713"/>
                  <a:pt x="898970" y="762000"/>
                </a:cubicBezTo>
                <a:cubicBezTo>
                  <a:pt x="837058" y="776287"/>
                  <a:pt x="744189" y="729456"/>
                  <a:pt x="651320" y="68262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239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682"/>
          <a:stretch/>
        </p:blipFill>
        <p:spPr>
          <a:xfrm>
            <a:off x="0" y="0"/>
            <a:ext cx="4027033" cy="5410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46854"/>
          <a:stretch/>
        </p:blipFill>
        <p:spPr>
          <a:xfrm>
            <a:off x="4095183" y="825568"/>
            <a:ext cx="4027033" cy="31835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73568"/>
          <a:stretch/>
        </p:blipFill>
        <p:spPr>
          <a:xfrm>
            <a:off x="8164967" y="0"/>
            <a:ext cx="4027033" cy="158331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80707"/>
          <a:stretch/>
        </p:blipFill>
        <p:spPr>
          <a:xfrm>
            <a:off x="14446" y="6347286"/>
            <a:ext cx="4027033" cy="11557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30248"/>
          <a:stretch/>
        </p:blipFill>
        <p:spPr>
          <a:xfrm>
            <a:off x="4095182" y="4097980"/>
            <a:ext cx="4027033" cy="41783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967" y="1659512"/>
            <a:ext cx="4027033" cy="599021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968" y="6618862"/>
            <a:ext cx="3846448" cy="14424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41"/>
          <a:stretch/>
        </p:blipFill>
        <p:spPr>
          <a:xfrm>
            <a:off x="27147" y="7541086"/>
            <a:ext cx="4027033" cy="7661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9"/>
          <a:stretch/>
        </p:blipFill>
        <p:spPr>
          <a:xfrm>
            <a:off x="4095181" y="21212"/>
            <a:ext cx="4027033" cy="77051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0"/>
          <a:stretch/>
        </p:blipFill>
        <p:spPr>
          <a:xfrm>
            <a:off x="3441131" y="1909291"/>
            <a:ext cx="654050" cy="28575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802049" y="1894545"/>
            <a:ext cx="75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中心</a:t>
            </a:r>
            <a:r>
              <a:rPr kumimoji="1" lang="en-US" altLang="ja-JP" sz="900" dirty="0" smtClean="0"/>
              <a:t>0</a:t>
            </a:r>
            <a:r>
              <a:rPr kumimoji="1" lang="ja-JP" altLang="en-US" sz="900" dirty="0" smtClean="0"/>
              <a:t>の時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の分散</a:t>
            </a:r>
            <a:endParaRPr kumimoji="1" lang="ja-JP" altLang="en-US" sz="900" dirty="0"/>
          </a:p>
        </p:txBody>
      </p:sp>
      <p:sp>
        <p:nvSpPr>
          <p:cNvPr id="23" name="正方形/長方形 22"/>
          <p:cNvSpPr/>
          <p:nvPr/>
        </p:nvSpPr>
        <p:spPr>
          <a:xfrm>
            <a:off x="2838450" y="1866900"/>
            <a:ext cx="1244031" cy="3969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125750" y="2316060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54389" y="2316060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01456" y="2316060"/>
            <a:ext cx="101079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553310" y="2316060"/>
            <a:ext cx="101079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/>
          <p:cNvSpPr/>
          <p:nvPr/>
        </p:nvSpPr>
        <p:spPr>
          <a:xfrm>
            <a:off x="1600200" y="1930400"/>
            <a:ext cx="1238250" cy="88900"/>
          </a:xfrm>
          <a:custGeom>
            <a:avLst/>
            <a:gdLst>
              <a:gd name="connsiteX0" fmla="*/ 1238250 w 1238250"/>
              <a:gd name="connsiteY0" fmla="*/ 44450 h 88900"/>
              <a:gd name="connsiteX1" fmla="*/ 1193800 w 1238250"/>
              <a:gd name="connsiteY1" fmla="*/ 0 h 88900"/>
              <a:gd name="connsiteX2" fmla="*/ 0 w 1238250"/>
              <a:gd name="connsiteY2" fmla="*/ 0 h 88900"/>
              <a:gd name="connsiteX3" fmla="*/ 0 w 1238250"/>
              <a:gd name="connsiteY3" fmla="*/ 8890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250" h="88900">
                <a:moveTo>
                  <a:pt x="1238250" y="44450"/>
                </a:moveTo>
                <a:lnTo>
                  <a:pt x="1193800" y="0"/>
                </a:lnTo>
                <a:lnTo>
                  <a:pt x="0" y="0"/>
                </a:lnTo>
                <a:lnTo>
                  <a:pt x="0" y="8890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081560" y="909400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202262" y="857250"/>
            <a:ext cx="599787" cy="16375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13174" y="897823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295674" y="897823"/>
            <a:ext cx="108000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376400" y="1717573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58900" y="1717573"/>
            <a:ext cx="108000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233750" y="1712387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416250" y="1712387"/>
            <a:ext cx="108000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947275" y="1712387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838450" y="1712387"/>
            <a:ext cx="108000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404910" y="2316060"/>
            <a:ext cx="130680" cy="111600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65250" y="2923700"/>
            <a:ext cx="130680" cy="111600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654200" y="3526950"/>
            <a:ext cx="130680" cy="111600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900055" y="3526950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791230" y="3526950"/>
            <a:ext cx="108000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241106" y="3526950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154353" y="3526950"/>
            <a:ext cx="89256" cy="1116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58800" y="5044600"/>
            <a:ext cx="130680" cy="111600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04655" y="5044600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5830" y="5044600"/>
            <a:ext cx="108000" cy="1116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69506" y="5044600"/>
            <a:ext cx="10800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82753" y="5044600"/>
            <a:ext cx="89256" cy="1116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07" y="5875476"/>
            <a:ext cx="4027033" cy="478480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017" y="5389330"/>
            <a:ext cx="3479483" cy="46503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1" name="テキスト ボックス 60"/>
          <p:cNvSpPr txBox="1"/>
          <p:nvPr/>
        </p:nvSpPr>
        <p:spPr>
          <a:xfrm>
            <a:off x="987770" y="4772551"/>
            <a:ext cx="15187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00FF"/>
                </a:solidFill>
              </a:rPr>
              <a:t>高次元空間を構成する</a:t>
            </a:r>
            <a:endParaRPr kumimoji="1" lang="ja-JP" altLang="en-US" sz="1000" dirty="0">
              <a:solidFill>
                <a:srgbClr val="0000FF"/>
              </a:solidFill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2790471" y="4849733"/>
            <a:ext cx="1095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00FF"/>
                </a:solidFill>
              </a:rPr>
              <a:t>高次元空間の</a:t>
            </a:r>
            <a:endParaRPr kumimoji="1" lang="en-US" altLang="ja-JP" sz="1000" dirty="0" smtClean="0">
              <a:solidFill>
                <a:srgbClr val="0000FF"/>
              </a:solidFill>
            </a:endParaRPr>
          </a:p>
          <a:p>
            <a:r>
              <a:rPr kumimoji="1" lang="ja-JP" altLang="en-US" sz="1000" dirty="0" smtClean="0">
                <a:solidFill>
                  <a:srgbClr val="0000FF"/>
                </a:solidFill>
              </a:rPr>
              <a:t>主成分を求める</a:t>
            </a:r>
            <a:endParaRPr kumimoji="1" lang="ja-JP" altLang="en-US" sz="1000" dirty="0">
              <a:solidFill>
                <a:srgbClr val="0000FF"/>
              </a:solidFill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85366" y="5635789"/>
            <a:ext cx="156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CC66FF"/>
                </a:solidFill>
              </a:rPr>
              <a:t>もとの低次元空間に戻す</a:t>
            </a:r>
            <a:endParaRPr kumimoji="1" lang="ja-JP" altLang="en-US" sz="1000" dirty="0">
              <a:solidFill>
                <a:srgbClr val="CC66FF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27147" y="6959600"/>
            <a:ext cx="1044416" cy="145614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203744" y="7154368"/>
            <a:ext cx="563408" cy="14561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22882" y="7541086"/>
            <a:ext cx="1143318" cy="145614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931565" y="7541086"/>
            <a:ext cx="1123710" cy="14561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358844" y="5501947"/>
            <a:ext cx="418037" cy="16017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454346" y="5306998"/>
            <a:ext cx="122669" cy="14561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926107" y="5100400"/>
            <a:ext cx="674593" cy="14561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4235877" y="5100400"/>
            <a:ext cx="576000" cy="14561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4122734" y="5708754"/>
            <a:ext cx="122669" cy="14561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028213" y="5902493"/>
            <a:ext cx="572487" cy="14561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961788" y="5902493"/>
            <a:ext cx="682025" cy="14561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176101" y="6109560"/>
            <a:ext cx="577249" cy="14561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516387" y="7315336"/>
            <a:ext cx="577249" cy="14561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1250707" y="2052166"/>
            <a:ext cx="324000" cy="1456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1706113" y="2049427"/>
            <a:ext cx="432000" cy="1456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061987" y="619150"/>
            <a:ext cx="674593" cy="16017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1751330" y="406468"/>
            <a:ext cx="260085" cy="16017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1164675" y="2258832"/>
            <a:ext cx="260085" cy="16017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008215" y="3058160"/>
            <a:ext cx="260085" cy="16017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706100" y="3248815"/>
            <a:ext cx="260085" cy="16017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455008" y="4243202"/>
            <a:ext cx="684000" cy="16375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190364" y="4460388"/>
            <a:ext cx="684000" cy="16375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348604" y="4460388"/>
            <a:ext cx="234000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164164" y="4460388"/>
            <a:ext cx="120078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539104" y="5458608"/>
            <a:ext cx="234000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0112119" y="5452612"/>
            <a:ext cx="234000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8415364" y="5057482"/>
            <a:ext cx="234000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7748558" y="1851886"/>
            <a:ext cx="34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*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7268494" y="2979500"/>
            <a:ext cx="342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☓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6430779" y="2371860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7318489" y="2229408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◇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6935953" y="2232617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3" name="フリーフォーム 2"/>
          <p:cNvSpPr/>
          <p:nvPr/>
        </p:nvSpPr>
        <p:spPr>
          <a:xfrm>
            <a:off x="6613066" y="1828451"/>
            <a:ext cx="1399256" cy="1119959"/>
          </a:xfrm>
          <a:custGeom>
            <a:avLst/>
            <a:gdLst>
              <a:gd name="connsiteX0" fmla="*/ 1301887 w 1398934"/>
              <a:gd name="connsiteY0" fmla="*/ 252762 h 1157713"/>
              <a:gd name="connsiteX1" fmla="*/ 1378087 w 1398934"/>
              <a:gd name="connsiteY1" fmla="*/ 757587 h 1157713"/>
              <a:gd name="connsiteX2" fmla="*/ 968512 w 1398934"/>
              <a:gd name="connsiteY2" fmla="*/ 1090962 h 1157713"/>
              <a:gd name="connsiteX3" fmla="*/ 273187 w 1398934"/>
              <a:gd name="connsiteY3" fmla="*/ 1105249 h 1157713"/>
              <a:gd name="connsiteX4" fmla="*/ 1725 w 1398934"/>
              <a:gd name="connsiteY4" fmla="*/ 524224 h 1157713"/>
              <a:gd name="connsiteX5" fmla="*/ 182700 w 1398934"/>
              <a:gd name="connsiteY5" fmla="*/ 100362 h 1157713"/>
              <a:gd name="connsiteX6" fmla="*/ 663712 w 1398934"/>
              <a:gd name="connsiteY6" fmla="*/ 5112 h 1157713"/>
              <a:gd name="connsiteX7" fmla="*/ 1030425 w 1398934"/>
              <a:gd name="connsiteY7" fmla="*/ 205137 h 1157713"/>
              <a:gd name="connsiteX8" fmla="*/ 1120912 w 1398934"/>
              <a:gd name="connsiteY8" fmla="*/ 643287 h 1157713"/>
              <a:gd name="connsiteX9" fmla="*/ 768487 w 1398934"/>
              <a:gd name="connsiteY9" fmla="*/ 909987 h 1157713"/>
              <a:gd name="connsiteX10" fmla="*/ 406537 w 1398934"/>
              <a:gd name="connsiteY10" fmla="*/ 781399 h 1157713"/>
              <a:gd name="connsiteX11" fmla="*/ 330337 w 1398934"/>
              <a:gd name="connsiteY11" fmla="*/ 571849 h 1157713"/>
              <a:gd name="connsiteX0" fmla="*/ 1302209 w 1399256"/>
              <a:gd name="connsiteY0" fmla="*/ 252762 h 1119959"/>
              <a:gd name="connsiteX1" fmla="*/ 1378409 w 1399256"/>
              <a:gd name="connsiteY1" fmla="*/ 757587 h 1119959"/>
              <a:gd name="connsiteX2" fmla="*/ 968834 w 1399256"/>
              <a:gd name="connsiteY2" fmla="*/ 1090962 h 1119959"/>
              <a:gd name="connsiteX3" fmla="*/ 283034 w 1399256"/>
              <a:gd name="connsiteY3" fmla="*/ 1038574 h 1119959"/>
              <a:gd name="connsiteX4" fmla="*/ 2047 w 1399256"/>
              <a:gd name="connsiteY4" fmla="*/ 524224 h 1119959"/>
              <a:gd name="connsiteX5" fmla="*/ 183022 w 1399256"/>
              <a:gd name="connsiteY5" fmla="*/ 100362 h 1119959"/>
              <a:gd name="connsiteX6" fmla="*/ 664034 w 1399256"/>
              <a:gd name="connsiteY6" fmla="*/ 5112 h 1119959"/>
              <a:gd name="connsiteX7" fmla="*/ 1030747 w 1399256"/>
              <a:gd name="connsiteY7" fmla="*/ 205137 h 1119959"/>
              <a:gd name="connsiteX8" fmla="*/ 1121234 w 1399256"/>
              <a:gd name="connsiteY8" fmla="*/ 643287 h 1119959"/>
              <a:gd name="connsiteX9" fmla="*/ 768809 w 1399256"/>
              <a:gd name="connsiteY9" fmla="*/ 909987 h 1119959"/>
              <a:gd name="connsiteX10" fmla="*/ 406859 w 1399256"/>
              <a:gd name="connsiteY10" fmla="*/ 781399 h 1119959"/>
              <a:gd name="connsiteX11" fmla="*/ 330659 w 1399256"/>
              <a:gd name="connsiteY11" fmla="*/ 571849 h 111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9256" h="1119959">
                <a:moveTo>
                  <a:pt x="1302209" y="252762"/>
                </a:moveTo>
                <a:cubicBezTo>
                  <a:pt x="1368090" y="435324"/>
                  <a:pt x="1433971" y="617887"/>
                  <a:pt x="1378409" y="757587"/>
                </a:cubicBezTo>
                <a:cubicBezTo>
                  <a:pt x="1322847" y="897287"/>
                  <a:pt x="1151396" y="1044131"/>
                  <a:pt x="968834" y="1090962"/>
                </a:cubicBezTo>
                <a:cubicBezTo>
                  <a:pt x="786272" y="1137793"/>
                  <a:pt x="444165" y="1133030"/>
                  <a:pt x="283034" y="1038574"/>
                </a:cubicBezTo>
                <a:cubicBezTo>
                  <a:pt x="121903" y="944118"/>
                  <a:pt x="18716" y="680593"/>
                  <a:pt x="2047" y="524224"/>
                </a:cubicBezTo>
                <a:cubicBezTo>
                  <a:pt x="-14622" y="367855"/>
                  <a:pt x="72691" y="186881"/>
                  <a:pt x="183022" y="100362"/>
                </a:cubicBezTo>
                <a:cubicBezTo>
                  <a:pt x="293353" y="13843"/>
                  <a:pt x="522746" y="-12351"/>
                  <a:pt x="664034" y="5112"/>
                </a:cubicBezTo>
                <a:cubicBezTo>
                  <a:pt x="805322" y="22575"/>
                  <a:pt x="954547" y="98775"/>
                  <a:pt x="1030747" y="205137"/>
                </a:cubicBezTo>
                <a:cubicBezTo>
                  <a:pt x="1106947" y="311499"/>
                  <a:pt x="1164890" y="525812"/>
                  <a:pt x="1121234" y="643287"/>
                </a:cubicBezTo>
                <a:cubicBezTo>
                  <a:pt x="1077578" y="760762"/>
                  <a:pt x="887872" y="886968"/>
                  <a:pt x="768809" y="909987"/>
                </a:cubicBezTo>
                <a:cubicBezTo>
                  <a:pt x="649746" y="933006"/>
                  <a:pt x="479884" y="837755"/>
                  <a:pt x="406859" y="781399"/>
                </a:cubicBezTo>
                <a:cubicBezTo>
                  <a:pt x="333834" y="725043"/>
                  <a:pt x="332246" y="648446"/>
                  <a:pt x="330659" y="57184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2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1. </a:t>
            </a:r>
            <a:r>
              <a:rPr kumimoji="1" lang="ja-JP" altLang="en-US" dirty="0" smtClean="0"/>
              <a:t>現代の多変量解析とは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905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7033" cy="535259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4131"/>
          <a:stretch/>
        </p:blipFill>
        <p:spPr>
          <a:xfrm>
            <a:off x="4065133" y="419100"/>
            <a:ext cx="4043813" cy="21336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93943"/>
          <a:stretch/>
        </p:blipFill>
        <p:spPr>
          <a:xfrm>
            <a:off x="4065133" y="2552700"/>
            <a:ext cx="4043813" cy="36026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257300" y="4707335"/>
            <a:ext cx="15883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416132" y="4655185"/>
            <a:ext cx="511093" cy="16375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33780" y="4693276"/>
            <a:ext cx="300974" cy="1351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93424" y="4701831"/>
            <a:ext cx="87586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333504" y="4719240"/>
            <a:ext cx="15883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767565" y="4719240"/>
            <a:ext cx="15883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19325" y="4664709"/>
            <a:ext cx="114179" cy="16375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645992" y="4667090"/>
            <a:ext cx="114179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33208" y="2817118"/>
            <a:ext cx="105980" cy="11172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58994" y="5000625"/>
            <a:ext cx="216000" cy="14219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67927" y="1319653"/>
            <a:ext cx="15883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546354" y="1267503"/>
            <a:ext cx="114179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010827" y="1319653"/>
            <a:ext cx="15883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889254" y="1267503"/>
            <a:ext cx="114179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615663" y="1319653"/>
            <a:ext cx="205121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32179" y="1267503"/>
            <a:ext cx="178722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394209" y="811629"/>
            <a:ext cx="849554" cy="12276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953803" y="509095"/>
            <a:ext cx="15883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834611" y="456945"/>
            <a:ext cx="114179" cy="16375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37782" y="503765"/>
            <a:ext cx="15883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22762" y="451615"/>
            <a:ext cx="114179" cy="16375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500688" y="441840"/>
            <a:ext cx="621506" cy="18012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40039" y="510115"/>
            <a:ext cx="158830" cy="1116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465763" y="975500"/>
            <a:ext cx="216000" cy="14219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268418" y="1790927"/>
            <a:ext cx="684000" cy="1488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9099" y="2382600"/>
            <a:ext cx="3852000" cy="360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39099" y="2776300"/>
            <a:ext cx="3852000" cy="36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76700" y="1584325"/>
            <a:ext cx="4010025" cy="371475"/>
          </a:xfrm>
          <a:custGeom>
            <a:avLst/>
            <a:gdLst>
              <a:gd name="connsiteX0" fmla="*/ 660400 w 3994150"/>
              <a:gd name="connsiteY0" fmla="*/ 50800 h 431800"/>
              <a:gd name="connsiteX1" fmla="*/ 660400 w 3994150"/>
              <a:gd name="connsiteY1" fmla="*/ 209550 h 431800"/>
              <a:gd name="connsiteX2" fmla="*/ 0 w 3994150"/>
              <a:gd name="connsiteY2" fmla="*/ 209550 h 431800"/>
              <a:gd name="connsiteX3" fmla="*/ 0 w 3994150"/>
              <a:gd name="connsiteY3" fmla="*/ 431800 h 431800"/>
              <a:gd name="connsiteX4" fmla="*/ 3035300 w 3994150"/>
              <a:gd name="connsiteY4" fmla="*/ 431800 h 431800"/>
              <a:gd name="connsiteX5" fmla="*/ 3035300 w 3994150"/>
              <a:gd name="connsiteY5" fmla="*/ 222250 h 431800"/>
              <a:gd name="connsiteX6" fmla="*/ 3994150 w 3994150"/>
              <a:gd name="connsiteY6" fmla="*/ 222250 h 431800"/>
              <a:gd name="connsiteX7" fmla="*/ 3994150 w 3994150"/>
              <a:gd name="connsiteY7" fmla="*/ 0 h 431800"/>
              <a:gd name="connsiteX8" fmla="*/ 660400 w 3994150"/>
              <a:gd name="connsiteY8" fmla="*/ 50800 h 431800"/>
              <a:gd name="connsiteX0" fmla="*/ 660400 w 3994150"/>
              <a:gd name="connsiteY0" fmla="*/ 22225 h 431800"/>
              <a:gd name="connsiteX1" fmla="*/ 660400 w 3994150"/>
              <a:gd name="connsiteY1" fmla="*/ 209550 h 431800"/>
              <a:gd name="connsiteX2" fmla="*/ 0 w 3994150"/>
              <a:gd name="connsiteY2" fmla="*/ 209550 h 431800"/>
              <a:gd name="connsiteX3" fmla="*/ 0 w 3994150"/>
              <a:gd name="connsiteY3" fmla="*/ 431800 h 431800"/>
              <a:gd name="connsiteX4" fmla="*/ 3035300 w 3994150"/>
              <a:gd name="connsiteY4" fmla="*/ 431800 h 431800"/>
              <a:gd name="connsiteX5" fmla="*/ 3035300 w 3994150"/>
              <a:gd name="connsiteY5" fmla="*/ 222250 h 431800"/>
              <a:gd name="connsiteX6" fmla="*/ 3994150 w 3994150"/>
              <a:gd name="connsiteY6" fmla="*/ 222250 h 431800"/>
              <a:gd name="connsiteX7" fmla="*/ 3994150 w 3994150"/>
              <a:gd name="connsiteY7" fmla="*/ 0 h 431800"/>
              <a:gd name="connsiteX8" fmla="*/ 660400 w 3994150"/>
              <a:gd name="connsiteY8" fmla="*/ 22225 h 431800"/>
              <a:gd name="connsiteX0" fmla="*/ 662782 w 3994150"/>
              <a:gd name="connsiteY0" fmla="*/ 15081 h 431800"/>
              <a:gd name="connsiteX1" fmla="*/ 660400 w 3994150"/>
              <a:gd name="connsiteY1" fmla="*/ 209550 h 431800"/>
              <a:gd name="connsiteX2" fmla="*/ 0 w 3994150"/>
              <a:gd name="connsiteY2" fmla="*/ 209550 h 431800"/>
              <a:gd name="connsiteX3" fmla="*/ 0 w 3994150"/>
              <a:gd name="connsiteY3" fmla="*/ 431800 h 431800"/>
              <a:gd name="connsiteX4" fmla="*/ 3035300 w 3994150"/>
              <a:gd name="connsiteY4" fmla="*/ 431800 h 431800"/>
              <a:gd name="connsiteX5" fmla="*/ 3035300 w 3994150"/>
              <a:gd name="connsiteY5" fmla="*/ 222250 h 431800"/>
              <a:gd name="connsiteX6" fmla="*/ 3994150 w 3994150"/>
              <a:gd name="connsiteY6" fmla="*/ 222250 h 431800"/>
              <a:gd name="connsiteX7" fmla="*/ 3994150 w 3994150"/>
              <a:gd name="connsiteY7" fmla="*/ 0 h 431800"/>
              <a:gd name="connsiteX8" fmla="*/ 662782 w 3994150"/>
              <a:gd name="connsiteY8" fmla="*/ 15081 h 431800"/>
              <a:gd name="connsiteX0" fmla="*/ 662782 w 3994150"/>
              <a:gd name="connsiteY0" fmla="*/ 0 h 416719"/>
              <a:gd name="connsiteX1" fmla="*/ 660400 w 3994150"/>
              <a:gd name="connsiteY1" fmla="*/ 194469 h 416719"/>
              <a:gd name="connsiteX2" fmla="*/ 0 w 3994150"/>
              <a:gd name="connsiteY2" fmla="*/ 194469 h 416719"/>
              <a:gd name="connsiteX3" fmla="*/ 0 w 3994150"/>
              <a:gd name="connsiteY3" fmla="*/ 416719 h 416719"/>
              <a:gd name="connsiteX4" fmla="*/ 3035300 w 3994150"/>
              <a:gd name="connsiteY4" fmla="*/ 416719 h 416719"/>
              <a:gd name="connsiteX5" fmla="*/ 3035300 w 3994150"/>
              <a:gd name="connsiteY5" fmla="*/ 207169 h 416719"/>
              <a:gd name="connsiteX6" fmla="*/ 3994150 w 3994150"/>
              <a:gd name="connsiteY6" fmla="*/ 207169 h 416719"/>
              <a:gd name="connsiteX7" fmla="*/ 3994150 w 3994150"/>
              <a:gd name="connsiteY7" fmla="*/ 794 h 416719"/>
              <a:gd name="connsiteX8" fmla="*/ 662782 w 3994150"/>
              <a:gd name="connsiteY8" fmla="*/ 0 h 416719"/>
              <a:gd name="connsiteX0" fmla="*/ 662782 w 3994150"/>
              <a:gd name="connsiteY0" fmla="*/ 0 h 416719"/>
              <a:gd name="connsiteX1" fmla="*/ 660400 w 3994150"/>
              <a:gd name="connsiteY1" fmla="*/ 194469 h 416719"/>
              <a:gd name="connsiteX2" fmla="*/ 0 w 3994150"/>
              <a:gd name="connsiteY2" fmla="*/ 194469 h 416719"/>
              <a:gd name="connsiteX3" fmla="*/ 0 w 3994150"/>
              <a:gd name="connsiteY3" fmla="*/ 416719 h 416719"/>
              <a:gd name="connsiteX4" fmla="*/ 3035300 w 3994150"/>
              <a:gd name="connsiteY4" fmla="*/ 416719 h 416719"/>
              <a:gd name="connsiteX5" fmla="*/ 2987864 w 3994150"/>
              <a:gd name="connsiteY5" fmla="*/ 207169 h 416719"/>
              <a:gd name="connsiteX6" fmla="*/ 3994150 w 3994150"/>
              <a:gd name="connsiteY6" fmla="*/ 207169 h 416719"/>
              <a:gd name="connsiteX7" fmla="*/ 3994150 w 3994150"/>
              <a:gd name="connsiteY7" fmla="*/ 794 h 416719"/>
              <a:gd name="connsiteX8" fmla="*/ 662782 w 3994150"/>
              <a:gd name="connsiteY8" fmla="*/ 0 h 416719"/>
              <a:gd name="connsiteX0" fmla="*/ 662782 w 3994150"/>
              <a:gd name="connsiteY0" fmla="*/ 0 h 416719"/>
              <a:gd name="connsiteX1" fmla="*/ 660400 w 3994150"/>
              <a:gd name="connsiteY1" fmla="*/ 194469 h 416719"/>
              <a:gd name="connsiteX2" fmla="*/ 0 w 3994150"/>
              <a:gd name="connsiteY2" fmla="*/ 194469 h 416719"/>
              <a:gd name="connsiteX3" fmla="*/ 0 w 3994150"/>
              <a:gd name="connsiteY3" fmla="*/ 416719 h 416719"/>
              <a:gd name="connsiteX4" fmla="*/ 2994978 w 3994150"/>
              <a:gd name="connsiteY4" fmla="*/ 414047 h 416719"/>
              <a:gd name="connsiteX5" fmla="*/ 2987864 w 3994150"/>
              <a:gd name="connsiteY5" fmla="*/ 207169 h 416719"/>
              <a:gd name="connsiteX6" fmla="*/ 3994150 w 3994150"/>
              <a:gd name="connsiteY6" fmla="*/ 207169 h 416719"/>
              <a:gd name="connsiteX7" fmla="*/ 3994150 w 3994150"/>
              <a:gd name="connsiteY7" fmla="*/ 794 h 416719"/>
              <a:gd name="connsiteX8" fmla="*/ 662782 w 3994150"/>
              <a:gd name="connsiteY8" fmla="*/ 0 h 416719"/>
              <a:gd name="connsiteX0" fmla="*/ 662782 w 3994150"/>
              <a:gd name="connsiteY0" fmla="*/ 0 h 416719"/>
              <a:gd name="connsiteX1" fmla="*/ 660400 w 3994150"/>
              <a:gd name="connsiteY1" fmla="*/ 194469 h 416719"/>
              <a:gd name="connsiteX2" fmla="*/ 0 w 3994150"/>
              <a:gd name="connsiteY2" fmla="*/ 194469 h 416719"/>
              <a:gd name="connsiteX3" fmla="*/ 0 w 3994150"/>
              <a:gd name="connsiteY3" fmla="*/ 416719 h 416719"/>
              <a:gd name="connsiteX4" fmla="*/ 2994978 w 3994150"/>
              <a:gd name="connsiteY4" fmla="*/ 414047 h 416719"/>
              <a:gd name="connsiteX5" fmla="*/ 2994980 w 3994150"/>
              <a:gd name="connsiteY5" fmla="*/ 209840 h 416719"/>
              <a:gd name="connsiteX6" fmla="*/ 3994150 w 3994150"/>
              <a:gd name="connsiteY6" fmla="*/ 207169 h 416719"/>
              <a:gd name="connsiteX7" fmla="*/ 3994150 w 3994150"/>
              <a:gd name="connsiteY7" fmla="*/ 794 h 416719"/>
              <a:gd name="connsiteX8" fmla="*/ 662782 w 3994150"/>
              <a:gd name="connsiteY8" fmla="*/ 0 h 416719"/>
              <a:gd name="connsiteX0" fmla="*/ 662782 w 3994150"/>
              <a:gd name="connsiteY0" fmla="*/ 0 h 416719"/>
              <a:gd name="connsiteX1" fmla="*/ 660400 w 3994150"/>
              <a:gd name="connsiteY1" fmla="*/ 194469 h 416719"/>
              <a:gd name="connsiteX2" fmla="*/ 0 w 3994150"/>
              <a:gd name="connsiteY2" fmla="*/ 194469 h 416719"/>
              <a:gd name="connsiteX3" fmla="*/ 0 w 3994150"/>
              <a:gd name="connsiteY3" fmla="*/ 416719 h 416719"/>
              <a:gd name="connsiteX4" fmla="*/ 2997350 w 3994150"/>
              <a:gd name="connsiteY4" fmla="*/ 414047 h 416719"/>
              <a:gd name="connsiteX5" fmla="*/ 2994980 w 3994150"/>
              <a:gd name="connsiteY5" fmla="*/ 209840 h 416719"/>
              <a:gd name="connsiteX6" fmla="*/ 3994150 w 3994150"/>
              <a:gd name="connsiteY6" fmla="*/ 207169 h 416719"/>
              <a:gd name="connsiteX7" fmla="*/ 3994150 w 3994150"/>
              <a:gd name="connsiteY7" fmla="*/ 794 h 416719"/>
              <a:gd name="connsiteX8" fmla="*/ 662782 w 3994150"/>
              <a:gd name="connsiteY8" fmla="*/ 0 h 41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50" h="416719">
                <a:moveTo>
                  <a:pt x="662782" y="0"/>
                </a:moveTo>
                <a:lnTo>
                  <a:pt x="660400" y="194469"/>
                </a:lnTo>
                <a:lnTo>
                  <a:pt x="0" y="194469"/>
                </a:lnTo>
                <a:lnTo>
                  <a:pt x="0" y="416719"/>
                </a:lnTo>
                <a:lnTo>
                  <a:pt x="2997350" y="414047"/>
                </a:lnTo>
                <a:cubicBezTo>
                  <a:pt x="2997351" y="345978"/>
                  <a:pt x="2994979" y="277909"/>
                  <a:pt x="2994980" y="209840"/>
                </a:cubicBezTo>
                <a:lnTo>
                  <a:pt x="3994150" y="207169"/>
                </a:lnTo>
                <a:lnTo>
                  <a:pt x="3994150" y="794"/>
                </a:lnTo>
                <a:lnTo>
                  <a:pt x="662782" y="0"/>
                </a:lnTo>
                <a:close/>
              </a:path>
            </a:pathLst>
          </a:cu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076700" y="1790700"/>
            <a:ext cx="4010025" cy="549275"/>
          </a:xfrm>
          <a:custGeom>
            <a:avLst/>
            <a:gdLst>
              <a:gd name="connsiteX0" fmla="*/ 3048000 w 4010025"/>
              <a:gd name="connsiteY0" fmla="*/ 0 h 558800"/>
              <a:gd name="connsiteX1" fmla="*/ 3048000 w 4010025"/>
              <a:gd name="connsiteY1" fmla="*/ 196850 h 558800"/>
              <a:gd name="connsiteX2" fmla="*/ 0 w 4010025"/>
              <a:gd name="connsiteY2" fmla="*/ 196850 h 558800"/>
              <a:gd name="connsiteX3" fmla="*/ 0 w 4010025"/>
              <a:gd name="connsiteY3" fmla="*/ 558800 h 558800"/>
              <a:gd name="connsiteX4" fmla="*/ 977900 w 4010025"/>
              <a:gd name="connsiteY4" fmla="*/ 558800 h 558800"/>
              <a:gd name="connsiteX5" fmla="*/ 977900 w 4010025"/>
              <a:gd name="connsiteY5" fmla="*/ 381000 h 558800"/>
              <a:gd name="connsiteX6" fmla="*/ 4010025 w 4010025"/>
              <a:gd name="connsiteY6" fmla="*/ 381000 h 558800"/>
              <a:gd name="connsiteX7" fmla="*/ 4010025 w 4010025"/>
              <a:gd name="connsiteY7" fmla="*/ 9525 h 558800"/>
              <a:gd name="connsiteX8" fmla="*/ 3048000 w 4010025"/>
              <a:gd name="connsiteY8" fmla="*/ 0 h 558800"/>
              <a:gd name="connsiteX0" fmla="*/ 3048000 w 4010025"/>
              <a:gd name="connsiteY0" fmla="*/ 0 h 551656"/>
              <a:gd name="connsiteX1" fmla="*/ 3048000 w 4010025"/>
              <a:gd name="connsiteY1" fmla="*/ 189706 h 551656"/>
              <a:gd name="connsiteX2" fmla="*/ 0 w 4010025"/>
              <a:gd name="connsiteY2" fmla="*/ 189706 h 551656"/>
              <a:gd name="connsiteX3" fmla="*/ 0 w 4010025"/>
              <a:gd name="connsiteY3" fmla="*/ 551656 h 551656"/>
              <a:gd name="connsiteX4" fmla="*/ 977900 w 4010025"/>
              <a:gd name="connsiteY4" fmla="*/ 551656 h 551656"/>
              <a:gd name="connsiteX5" fmla="*/ 977900 w 4010025"/>
              <a:gd name="connsiteY5" fmla="*/ 373856 h 551656"/>
              <a:gd name="connsiteX6" fmla="*/ 4010025 w 4010025"/>
              <a:gd name="connsiteY6" fmla="*/ 373856 h 551656"/>
              <a:gd name="connsiteX7" fmla="*/ 4010025 w 4010025"/>
              <a:gd name="connsiteY7" fmla="*/ 2381 h 551656"/>
              <a:gd name="connsiteX8" fmla="*/ 3048000 w 4010025"/>
              <a:gd name="connsiteY8" fmla="*/ 0 h 551656"/>
              <a:gd name="connsiteX0" fmla="*/ 3048000 w 4010025"/>
              <a:gd name="connsiteY0" fmla="*/ 7144 h 549275"/>
              <a:gd name="connsiteX1" fmla="*/ 3048000 w 4010025"/>
              <a:gd name="connsiteY1" fmla="*/ 187325 h 549275"/>
              <a:gd name="connsiteX2" fmla="*/ 0 w 4010025"/>
              <a:gd name="connsiteY2" fmla="*/ 187325 h 549275"/>
              <a:gd name="connsiteX3" fmla="*/ 0 w 4010025"/>
              <a:gd name="connsiteY3" fmla="*/ 549275 h 549275"/>
              <a:gd name="connsiteX4" fmla="*/ 977900 w 4010025"/>
              <a:gd name="connsiteY4" fmla="*/ 549275 h 549275"/>
              <a:gd name="connsiteX5" fmla="*/ 977900 w 4010025"/>
              <a:gd name="connsiteY5" fmla="*/ 371475 h 549275"/>
              <a:gd name="connsiteX6" fmla="*/ 4010025 w 4010025"/>
              <a:gd name="connsiteY6" fmla="*/ 371475 h 549275"/>
              <a:gd name="connsiteX7" fmla="*/ 4010025 w 4010025"/>
              <a:gd name="connsiteY7" fmla="*/ 0 h 549275"/>
              <a:gd name="connsiteX8" fmla="*/ 3048000 w 4010025"/>
              <a:gd name="connsiteY8" fmla="*/ 7144 h 549275"/>
              <a:gd name="connsiteX0" fmla="*/ 3048000 w 4010025"/>
              <a:gd name="connsiteY0" fmla="*/ 0 h 549275"/>
              <a:gd name="connsiteX1" fmla="*/ 3048000 w 4010025"/>
              <a:gd name="connsiteY1" fmla="*/ 187325 h 549275"/>
              <a:gd name="connsiteX2" fmla="*/ 0 w 4010025"/>
              <a:gd name="connsiteY2" fmla="*/ 187325 h 549275"/>
              <a:gd name="connsiteX3" fmla="*/ 0 w 4010025"/>
              <a:gd name="connsiteY3" fmla="*/ 549275 h 549275"/>
              <a:gd name="connsiteX4" fmla="*/ 977900 w 4010025"/>
              <a:gd name="connsiteY4" fmla="*/ 549275 h 549275"/>
              <a:gd name="connsiteX5" fmla="*/ 977900 w 4010025"/>
              <a:gd name="connsiteY5" fmla="*/ 371475 h 549275"/>
              <a:gd name="connsiteX6" fmla="*/ 4010025 w 4010025"/>
              <a:gd name="connsiteY6" fmla="*/ 371475 h 549275"/>
              <a:gd name="connsiteX7" fmla="*/ 4010025 w 4010025"/>
              <a:gd name="connsiteY7" fmla="*/ 0 h 549275"/>
              <a:gd name="connsiteX8" fmla="*/ 3048000 w 4010025"/>
              <a:gd name="connsiteY8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025" h="549275">
                <a:moveTo>
                  <a:pt x="3048000" y="0"/>
                </a:moveTo>
                <a:lnTo>
                  <a:pt x="3048000" y="187325"/>
                </a:lnTo>
                <a:lnTo>
                  <a:pt x="0" y="187325"/>
                </a:lnTo>
                <a:lnTo>
                  <a:pt x="0" y="549275"/>
                </a:lnTo>
                <a:lnTo>
                  <a:pt x="977900" y="549275"/>
                </a:lnTo>
                <a:lnTo>
                  <a:pt x="977900" y="371475"/>
                </a:lnTo>
                <a:lnTo>
                  <a:pt x="4010025" y="371475"/>
                </a:lnTo>
                <a:lnTo>
                  <a:pt x="4010025" y="0"/>
                </a:lnTo>
                <a:lnTo>
                  <a:pt x="3048000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025785" y="2002720"/>
            <a:ext cx="442800" cy="13533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076699" y="210387"/>
            <a:ext cx="2355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B0F0"/>
                </a:solidFill>
              </a:rPr>
              <a:t>サンプル</a:t>
            </a:r>
            <a:r>
              <a:rPr lang="en-US" altLang="ja-JP" sz="800" dirty="0" smtClean="0">
                <a:solidFill>
                  <a:srgbClr val="00B0F0"/>
                </a:solidFill>
              </a:rPr>
              <a:t>1</a:t>
            </a:r>
            <a:r>
              <a:rPr lang="ja-JP" altLang="en-US" sz="800" dirty="0" err="1" smtClean="0">
                <a:solidFill>
                  <a:srgbClr val="00B0F0"/>
                </a:solidFill>
              </a:rPr>
              <a:t>つ</a:t>
            </a:r>
            <a:r>
              <a:rPr lang="ja-JP" altLang="en-US" sz="800" dirty="0" err="1" smtClean="0"/>
              <a:t>につ</a:t>
            </a:r>
            <a:r>
              <a:rPr lang="ja-JP" altLang="en-US" sz="800" dirty="0" smtClean="0"/>
              <a:t>いて成り立つ式</a:t>
            </a:r>
            <a:endParaRPr kumimoji="1" lang="ja-JP" altLang="en-US" sz="800" dirty="0"/>
          </a:p>
        </p:txBody>
      </p:sp>
      <p:sp>
        <p:nvSpPr>
          <p:cNvPr id="39" name="正方形/長方形 38"/>
          <p:cNvSpPr/>
          <p:nvPr/>
        </p:nvSpPr>
        <p:spPr>
          <a:xfrm>
            <a:off x="4759798" y="451675"/>
            <a:ext cx="198000" cy="14219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604770" y="425969"/>
            <a:ext cx="410155" cy="20147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951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38218" b="5843"/>
          <a:stretch/>
        </p:blipFill>
        <p:spPr>
          <a:xfrm>
            <a:off x="0" y="0"/>
            <a:ext cx="4043813" cy="3327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57359"/>
          <a:stretch/>
        </p:blipFill>
        <p:spPr>
          <a:xfrm>
            <a:off x="0" y="3327401"/>
            <a:ext cx="4027033" cy="25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7086"/>
          <a:stretch/>
        </p:blipFill>
        <p:spPr>
          <a:xfrm>
            <a:off x="4082483" y="3200753"/>
            <a:ext cx="4043813" cy="434322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967" y="1638830"/>
            <a:ext cx="4027033" cy="59650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46266"/>
          <a:stretch/>
        </p:blipFill>
        <p:spPr>
          <a:xfrm>
            <a:off x="4082483" y="0"/>
            <a:ext cx="4027033" cy="320075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73554"/>
          <a:stretch/>
        </p:blipFill>
        <p:spPr>
          <a:xfrm>
            <a:off x="8148187" y="0"/>
            <a:ext cx="4043813" cy="157533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99590" y="3376130"/>
            <a:ext cx="178513" cy="9711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92546" y="4007161"/>
            <a:ext cx="178513" cy="9711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175827" y="4662005"/>
            <a:ext cx="178513" cy="9711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49558" y="4507425"/>
            <a:ext cx="178513" cy="9711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21124" y="3917495"/>
            <a:ext cx="178513" cy="9711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1570869" y="3651855"/>
            <a:ext cx="250046" cy="2437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flipH="1">
            <a:off x="1806733" y="3665642"/>
            <a:ext cx="70317" cy="70663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>
            <a:stCxn id="17" idx="2"/>
            <a:endCxn id="3" idx="6"/>
          </p:cNvCxnSpPr>
          <p:nvPr/>
        </p:nvCxnSpPr>
        <p:spPr>
          <a:xfrm flipH="1" flipV="1">
            <a:off x="1607275" y="3974670"/>
            <a:ext cx="777633" cy="7200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H="1" flipV="1">
            <a:off x="1936750" y="3681213"/>
            <a:ext cx="324000" cy="79200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 flipV="1">
            <a:off x="1542167" y="4059682"/>
            <a:ext cx="181548" cy="31846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 flipH="1">
            <a:off x="1870702" y="4101153"/>
            <a:ext cx="540000" cy="31827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stCxn id="17" idx="1"/>
          </p:cNvCxnSpPr>
          <p:nvPr/>
        </p:nvCxnSpPr>
        <p:spPr>
          <a:xfrm flipH="1" flipV="1">
            <a:off x="1974928" y="3647876"/>
            <a:ext cx="438449" cy="346446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H="1">
            <a:off x="2338926" y="4150020"/>
            <a:ext cx="115705" cy="32400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 flipH="1" flipV="1">
            <a:off x="1892761" y="4478855"/>
            <a:ext cx="287034" cy="6681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円/楕円 2"/>
          <p:cNvSpPr/>
          <p:nvPr/>
        </p:nvSpPr>
        <p:spPr>
          <a:xfrm>
            <a:off x="1412875" y="3877470"/>
            <a:ext cx="194400" cy="1944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704771" y="4349679"/>
            <a:ext cx="194400" cy="1944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2182970" y="4451641"/>
            <a:ext cx="194400" cy="1944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2384908" y="3965853"/>
            <a:ext cx="194400" cy="1944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797208" y="3493067"/>
            <a:ext cx="194400" cy="1944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560053" y="3631123"/>
            <a:ext cx="162285" cy="10683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168524" y="3689300"/>
            <a:ext cx="162285" cy="10683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409655" y="4280289"/>
            <a:ext cx="162285" cy="10683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930727" y="4520562"/>
            <a:ext cx="162285" cy="10683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461024" y="4196993"/>
            <a:ext cx="162285" cy="106831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949247" y="1907553"/>
            <a:ext cx="180000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415972" y="840754"/>
            <a:ext cx="180000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815897" y="2245692"/>
            <a:ext cx="180000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011161" y="2712427"/>
            <a:ext cx="180000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268341" y="3264885"/>
            <a:ext cx="180000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753403" y="3264885"/>
            <a:ext cx="180000" cy="14219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278959" y="3884016"/>
            <a:ext cx="101605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091932" y="3884016"/>
            <a:ext cx="83971" cy="14219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991920" y="4893674"/>
            <a:ext cx="83971" cy="14219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496446" y="5488987"/>
            <a:ext cx="83971" cy="14219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224980" y="6094121"/>
            <a:ext cx="83971" cy="14219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147359" y="6094121"/>
            <a:ext cx="83971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175903" y="1907553"/>
            <a:ext cx="108000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378218" y="1907553"/>
            <a:ext cx="126000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579688" y="2712427"/>
            <a:ext cx="108000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782003" y="2712427"/>
            <a:ext cx="126000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417217" y="2712427"/>
            <a:ext cx="9818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676357" y="2712427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568840" y="2712427"/>
            <a:ext cx="104132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835621" y="3884016"/>
            <a:ext cx="104132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829271" y="4893674"/>
            <a:ext cx="9818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075711" y="4893674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333977" y="5488987"/>
            <a:ext cx="9818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6580417" y="5488987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770855" y="5482692"/>
            <a:ext cx="9818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029995" y="5482692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928828" y="5482692"/>
            <a:ext cx="104132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897181" y="6094121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96014" y="6094121"/>
            <a:ext cx="104132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323174" y="6094121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993531" y="6611995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422031" y="7005695"/>
            <a:ext cx="576000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043749" y="7210089"/>
            <a:ext cx="576000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704481" y="7394582"/>
            <a:ext cx="216000" cy="14219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015954" y="2236579"/>
            <a:ext cx="122942" cy="14219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0435557" y="2236579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198750" y="1835510"/>
            <a:ext cx="111766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657760" y="1638830"/>
            <a:ext cx="92368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917654" y="521413"/>
            <a:ext cx="83971" cy="14219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818516" y="521413"/>
            <a:ext cx="101605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0009498" y="521413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460309" y="521413"/>
            <a:ext cx="101605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568264" y="521413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244409" y="226416"/>
            <a:ext cx="101605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9057382" y="226416"/>
            <a:ext cx="83971" cy="14219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8864571" y="226416"/>
            <a:ext cx="104132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217936" y="5482692"/>
            <a:ext cx="76337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417617" y="5804254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095077" y="4394892"/>
            <a:ext cx="114545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7703390" y="840754"/>
            <a:ext cx="122943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847597" y="1436736"/>
            <a:ext cx="108000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1588565" y="6249013"/>
            <a:ext cx="101605" cy="142192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0465052" y="5284556"/>
            <a:ext cx="111766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4283455" y="6055372"/>
            <a:ext cx="1484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 smtClean="0">
                <a:solidFill>
                  <a:srgbClr val="CC66FF"/>
                </a:solidFill>
              </a:rPr>
              <a:t>ラプラシアン固有マップ法</a:t>
            </a:r>
            <a:endParaRPr kumimoji="1" lang="ja-JP" altLang="en-US" sz="900" dirty="0">
              <a:solidFill>
                <a:srgbClr val="CC66FF"/>
              </a:solidFill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8182566" y="407843"/>
            <a:ext cx="12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 smtClean="0">
                <a:solidFill>
                  <a:srgbClr val="0000FF"/>
                </a:solidFill>
              </a:rPr>
              <a:t>カーネル主成分分析</a:t>
            </a:r>
            <a:endParaRPr lang="en-US" altLang="ja-JP" sz="900" dirty="0" smtClean="0">
              <a:solidFill>
                <a:srgbClr val="0000FF"/>
              </a:solidFill>
            </a:endParaRPr>
          </a:p>
          <a:p>
            <a:pPr algn="ctr"/>
            <a:r>
              <a:rPr kumimoji="1" lang="ja-JP" altLang="en-US" sz="900" dirty="0" smtClean="0">
                <a:solidFill>
                  <a:srgbClr val="0000FF"/>
                </a:solidFill>
              </a:rPr>
              <a:t>に類似</a:t>
            </a:r>
            <a:endParaRPr kumimoji="1" lang="ja-JP" altLang="en-US" sz="900" dirty="0">
              <a:solidFill>
                <a:srgbClr val="0000FF"/>
              </a:solidFill>
            </a:endParaRPr>
          </a:p>
        </p:txBody>
      </p:sp>
      <p:sp>
        <p:nvSpPr>
          <p:cNvPr id="105" name="正方形/長方形 104"/>
          <p:cNvSpPr/>
          <p:nvPr/>
        </p:nvSpPr>
        <p:spPr>
          <a:xfrm>
            <a:off x="8769149" y="2429159"/>
            <a:ext cx="1354006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8884911" y="2831153"/>
            <a:ext cx="1354006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10354936" y="2429159"/>
            <a:ext cx="1021089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3" name="図 112"/>
          <p:cNvPicPr>
            <a:picLocks noChangeAspect="1"/>
          </p:cNvPicPr>
          <p:nvPr/>
        </p:nvPicPr>
        <p:blipFill rotWithShape="1">
          <a:blip r:embed="rId6"/>
          <a:srcRect l="54349" t="86443" r="26364" b="9144"/>
          <a:stretch/>
        </p:blipFill>
        <p:spPr>
          <a:xfrm>
            <a:off x="9448235" y="712568"/>
            <a:ext cx="674920" cy="205122"/>
          </a:xfrm>
          <a:prstGeom prst="rect">
            <a:avLst/>
          </a:prstGeom>
          <a:ln w="6350">
            <a:solidFill>
              <a:srgbClr val="0000FF"/>
            </a:solidFill>
          </a:ln>
        </p:spPr>
      </p:pic>
      <p:sp>
        <p:nvSpPr>
          <p:cNvPr id="114" name="フリーフォーム 113"/>
          <p:cNvSpPr/>
          <p:nvPr/>
        </p:nvSpPr>
        <p:spPr>
          <a:xfrm>
            <a:off x="5576591" y="1568450"/>
            <a:ext cx="2627609" cy="3657600"/>
          </a:xfrm>
          <a:custGeom>
            <a:avLst/>
            <a:gdLst>
              <a:gd name="connsiteX0" fmla="*/ 0 w 2590800"/>
              <a:gd name="connsiteY0" fmla="*/ 3657600 h 3657600"/>
              <a:gd name="connsiteX1" fmla="*/ 260350 w 2590800"/>
              <a:gd name="connsiteY1" fmla="*/ 3562350 h 3657600"/>
              <a:gd name="connsiteX2" fmla="*/ 838200 w 2590800"/>
              <a:gd name="connsiteY2" fmla="*/ 3556000 h 3657600"/>
              <a:gd name="connsiteX3" fmla="*/ 1422400 w 2590800"/>
              <a:gd name="connsiteY3" fmla="*/ 3448050 h 3657600"/>
              <a:gd name="connsiteX4" fmla="*/ 2241550 w 2590800"/>
              <a:gd name="connsiteY4" fmla="*/ 3187700 h 3657600"/>
              <a:gd name="connsiteX5" fmla="*/ 2552700 w 2590800"/>
              <a:gd name="connsiteY5" fmla="*/ 2755900 h 3657600"/>
              <a:gd name="connsiteX6" fmla="*/ 2514600 w 2590800"/>
              <a:gd name="connsiteY6" fmla="*/ 1460500 h 3657600"/>
              <a:gd name="connsiteX7" fmla="*/ 2457450 w 2590800"/>
              <a:gd name="connsiteY7" fmla="*/ 412750 h 3657600"/>
              <a:gd name="connsiteX8" fmla="*/ 2590800 w 2590800"/>
              <a:gd name="connsiteY8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800" h="3657600">
                <a:moveTo>
                  <a:pt x="0" y="3657600"/>
                </a:moveTo>
                <a:cubicBezTo>
                  <a:pt x="60325" y="3618441"/>
                  <a:pt x="120650" y="3579283"/>
                  <a:pt x="260350" y="3562350"/>
                </a:cubicBezTo>
                <a:cubicBezTo>
                  <a:pt x="400050" y="3545417"/>
                  <a:pt x="644525" y="3575050"/>
                  <a:pt x="838200" y="3556000"/>
                </a:cubicBezTo>
                <a:cubicBezTo>
                  <a:pt x="1031875" y="3536950"/>
                  <a:pt x="1188508" y="3509433"/>
                  <a:pt x="1422400" y="3448050"/>
                </a:cubicBezTo>
                <a:cubicBezTo>
                  <a:pt x="1656292" y="3386667"/>
                  <a:pt x="2053167" y="3303058"/>
                  <a:pt x="2241550" y="3187700"/>
                </a:cubicBezTo>
                <a:cubicBezTo>
                  <a:pt x="2429933" y="3072342"/>
                  <a:pt x="2507192" y="3043766"/>
                  <a:pt x="2552700" y="2755900"/>
                </a:cubicBezTo>
                <a:cubicBezTo>
                  <a:pt x="2598208" y="2468034"/>
                  <a:pt x="2530475" y="1851025"/>
                  <a:pt x="2514600" y="1460500"/>
                </a:cubicBezTo>
                <a:cubicBezTo>
                  <a:pt x="2498725" y="1069975"/>
                  <a:pt x="2444750" y="656167"/>
                  <a:pt x="2457450" y="412750"/>
                </a:cubicBezTo>
                <a:cubicBezTo>
                  <a:pt x="2470150" y="169333"/>
                  <a:pt x="2530475" y="84666"/>
                  <a:pt x="2590800" y="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8659273" y="6049022"/>
            <a:ext cx="1354006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フリーフォーム 115"/>
          <p:cNvSpPr/>
          <p:nvPr/>
        </p:nvSpPr>
        <p:spPr>
          <a:xfrm>
            <a:off x="9988061" y="389676"/>
            <a:ext cx="2256333" cy="5862631"/>
          </a:xfrm>
          <a:custGeom>
            <a:avLst/>
            <a:gdLst>
              <a:gd name="connsiteX0" fmla="*/ 1732952 w 2340526"/>
              <a:gd name="connsiteY0" fmla="*/ 5946482 h 5946482"/>
              <a:gd name="connsiteX1" fmla="*/ 1842367 w 2340526"/>
              <a:gd name="connsiteY1" fmla="*/ 5915220 h 5946482"/>
              <a:gd name="connsiteX2" fmla="*/ 2069014 w 2340526"/>
              <a:gd name="connsiteY2" fmla="*/ 5915220 h 5946482"/>
              <a:gd name="connsiteX3" fmla="*/ 2272214 w 2340526"/>
              <a:gd name="connsiteY3" fmla="*/ 5876143 h 5946482"/>
              <a:gd name="connsiteX4" fmla="*/ 2334737 w 2340526"/>
              <a:gd name="connsiteY4" fmla="*/ 5704205 h 5946482"/>
              <a:gd name="connsiteX5" fmla="*/ 2319106 w 2340526"/>
              <a:gd name="connsiteY5" fmla="*/ 4500636 h 5946482"/>
              <a:gd name="connsiteX6" fmla="*/ 2334737 w 2340526"/>
              <a:gd name="connsiteY6" fmla="*/ 2484266 h 5946482"/>
              <a:gd name="connsiteX7" fmla="*/ 2334737 w 2340526"/>
              <a:gd name="connsiteY7" fmla="*/ 1413559 h 5946482"/>
              <a:gd name="connsiteX8" fmla="*/ 2334737 w 2340526"/>
              <a:gd name="connsiteY8" fmla="*/ 577312 h 5946482"/>
              <a:gd name="connsiteX9" fmla="*/ 2256583 w 2340526"/>
              <a:gd name="connsiteY9" fmla="*/ 194359 h 5946482"/>
              <a:gd name="connsiteX10" fmla="*/ 1951783 w 2340526"/>
              <a:gd name="connsiteY10" fmla="*/ 6789 h 5946482"/>
              <a:gd name="connsiteX11" fmla="*/ 1412521 w 2340526"/>
              <a:gd name="connsiteY11" fmla="*/ 38051 h 5946482"/>
              <a:gd name="connsiteX12" fmla="*/ 545014 w 2340526"/>
              <a:gd name="connsiteY12" fmla="*/ 84943 h 5946482"/>
              <a:gd name="connsiteX13" fmla="*/ 68275 w 2340526"/>
              <a:gd name="connsiteY13" fmla="*/ 155282 h 5946482"/>
              <a:gd name="connsiteX14" fmla="*/ 13567 w 2340526"/>
              <a:gd name="connsiteY14" fmla="*/ 202174 h 5946482"/>
              <a:gd name="connsiteX0" fmla="*/ 1724638 w 2332212"/>
              <a:gd name="connsiteY0" fmla="*/ 5946482 h 5946482"/>
              <a:gd name="connsiteX1" fmla="*/ 1834053 w 2332212"/>
              <a:gd name="connsiteY1" fmla="*/ 5915220 h 5946482"/>
              <a:gd name="connsiteX2" fmla="*/ 2060700 w 2332212"/>
              <a:gd name="connsiteY2" fmla="*/ 5915220 h 5946482"/>
              <a:gd name="connsiteX3" fmla="*/ 2263900 w 2332212"/>
              <a:gd name="connsiteY3" fmla="*/ 5876143 h 5946482"/>
              <a:gd name="connsiteX4" fmla="*/ 2326423 w 2332212"/>
              <a:gd name="connsiteY4" fmla="*/ 5704205 h 5946482"/>
              <a:gd name="connsiteX5" fmla="*/ 2310792 w 2332212"/>
              <a:gd name="connsiteY5" fmla="*/ 4500636 h 5946482"/>
              <a:gd name="connsiteX6" fmla="*/ 2326423 w 2332212"/>
              <a:gd name="connsiteY6" fmla="*/ 2484266 h 5946482"/>
              <a:gd name="connsiteX7" fmla="*/ 2326423 w 2332212"/>
              <a:gd name="connsiteY7" fmla="*/ 1413559 h 5946482"/>
              <a:gd name="connsiteX8" fmla="*/ 2326423 w 2332212"/>
              <a:gd name="connsiteY8" fmla="*/ 577312 h 5946482"/>
              <a:gd name="connsiteX9" fmla="*/ 2248269 w 2332212"/>
              <a:gd name="connsiteY9" fmla="*/ 194359 h 5946482"/>
              <a:gd name="connsiteX10" fmla="*/ 1943469 w 2332212"/>
              <a:gd name="connsiteY10" fmla="*/ 6789 h 5946482"/>
              <a:gd name="connsiteX11" fmla="*/ 1404207 w 2332212"/>
              <a:gd name="connsiteY11" fmla="*/ 38051 h 5946482"/>
              <a:gd name="connsiteX12" fmla="*/ 536700 w 2332212"/>
              <a:gd name="connsiteY12" fmla="*/ 84943 h 5946482"/>
              <a:gd name="connsiteX13" fmla="*/ 99038 w 2332212"/>
              <a:gd name="connsiteY13" fmla="*/ 100574 h 5946482"/>
              <a:gd name="connsiteX14" fmla="*/ 5253 w 2332212"/>
              <a:gd name="connsiteY14" fmla="*/ 202174 h 5946482"/>
              <a:gd name="connsiteX0" fmla="*/ 1704220 w 2311794"/>
              <a:gd name="connsiteY0" fmla="*/ 5946482 h 5946482"/>
              <a:gd name="connsiteX1" fmla="*/ 1813635 w 2311794"/>
              <a:gd name="connsiteY1" fmla="*/ 5915220 h 5946482"/>
              <a:gd name="connsiteX2" fmla="*/ 2040282 w 2311794"/>
              <a:gd name="connsiteY2" fmla="*/ 5915220 h 5946482"/>
              <a:gd name="connsiteX3" fmla="*/ 2243482 w 2311794"/>
              <a:gd name="connsiteY3" fmla="*/ 5876143 h 5946482"/>
              <a:gd name="connsiteX4" fmla="*/ 2306005 w 2311794"/>
              <a:gd name="connsiteY4" fmla="*/ 5704205 h 5946482"/>
              <a:gd name="connsiteX5" fmla="*/ 2290374 w 2311794"/>
              <a:gd name="connsiteY5" fmla="*/ 4500636 h 5946482"/>
              <a:gd name="connsiteX6" fmla="*/ 2306005 w 2311794"/>
              <a:gd name="connsiteY6" fmla="*/ 2484266 h 5946482"/>
              <a:gd name="connsiteX7" fmla="*/ 2306005 w 2311794"/>
              <a:gd name="connsiteY7" fmla="*/ 1413559 h 5946482"/>
              <a:gd name="connsiteX8" fmla="*/ 2306005 w 2311794"/>
              <a:gd name="connsiteY8" fmla="*/ 577312 h 5946482"/>
              <a:gd name="connsiteX9" fmla="*/ 2227851 w 2311794"/>
              <a:gd name="connsiteY9" fmla="*/ 194359 h 5946482"/>
              <a:gd name="connsiteX10" fmla="*/ 1923051 w 2311794"/>
              <a:gd name="connsiteY10" fmla="*/ 6789 h 5946482"/>
              <a:gd name="connsiteX11" fmla="*/ 1383789 w 2311794"/>
              <a:gd name="connsiteY11" fmla="*/ 38051 h 5946482"/>
              <a:gd name="connsiteX12" fmla="*/ 516282 w 2311794"/>
              <a:gd name="connsiteY12" fmla="*/ 84943 h 5946482"/>
              <a:gd name="connsiteX13" fmla="*/ 78620 w 2311794"/>
              <a:gd name="connsiteY13" fmla="*/ 100574 h 5946482"/>
              <a:gd name="connsiteX14" fmla="*/ 8281 w 2311794"/>
              <a:gd name="connsiteY14" fmla="*/ 194359 h 5946482"/>
              <a:gd name="connsiteX0" fmla="*/ 1698670 w 2306244"/>
              <a:gd name="connsiteY0" fmla="*/ 5946482 h 5946482"/>
              <a:gd name="connsiteX1" fmla="*/ 1808085 w 2306244"/>
              <a:gd name="connsiteY1" fmla="*/ 5915220 h 5946482"/>
              <a:gd name="connsiteX2" fmla="*/ 2034732 w 2306244"/>
              <a:gd name="connsiteY2" fmla="*/ 5915220 h 5946482"/>
              <a:gd name="connsiteX3" fmla="*/ 2237932 w 2306244"/>
              <a:gd name="connsiteY3" fmla="*/ 5876143 h 5946482"/>
              <a:gd name="connsiteX4" fmla="*/ 2300455 w 2306244"/>
              <a:gd name="connsiteY4" fmla="*/ 5704205 h 5946482"/>
              <a:gd name="connsiteX5" fmla="*/ 2284824 w 2306244"/>
              <a:gd name="connsiteY5" fmla="*/ 4500636 h 5946482"/>
              <a:gd name="connsiteX6" fmla="*/ 2300455 w 2306244"/>
              <a:gd name="connsiteY6" fmla="*/ 2484266 h 5946482"/>
              <a:gd name="connsiteX7" fmla="*/ 2300455 w 2306244"/>
              <a:gd name="connsiteY7" fmla="*/ 1413559 h 5946482"/>
              <a:gd name="connsiteX8" fmla="*/ 2300455 w 2306244"/>
              <a:gd name="connsiteY8" fmla="*/ 577312 h 5946482"/>
              <a:gd name="connsiteX9" fmla="*/ 2222301 w 2306244"/>
              <a:gd name="connsiteY9" fmla="*/ 194359 h 5946482"/>
              <a:gd name="connsiteX10" fmla="*/ 1917501 w 2306244"/>
              <a:gd name="connsiteY10" fmla="*/ 6789 h 5946482"/>
              <a:gd name="connsiteX11" fmla="*/ 1378239 w 2306244"/>
              <a:gd name="connsiteY11" fmla="*/ 38051 h 5946482"/>
              <a:gd name="connsiteX12" fmla="*/ 510732 w 2306244"/>
              <a:gd name="connsiteY12" fmla="*/ 84943 h 5946482"/>
              <a:gd name="connsiteX13" fmla="*/ 73070 w 2306244"/>
              <a:gd name="connsiteY13" fmla="*/ 100574 h 5946482"/>
              <a:gd name="connsiteX14" fmla="*/ 2731 w 2306244"/>
              <a:gd name="connsiteY14" fmla="*/ 194359 h 5946482"/>
              <a:gd name="connsiteX0" fmla="*/ 1695939 w 2303513"/>
              <a:gd name="connsiteY0" fmla="*/ 5946482 h 5946482"/>
              <a:gd name="connsiteX1" fmla="*/ 1805354 w 2303513"/>
              <a:gd name="connsiteY1" fmla="*/ 5915220 h 5946482"/>
              <a:gd name="connsiteX2" fmla="*/ 2032001 w 2303513"/>
              <a:gd name="connsiteY2" fmla="*/ 5915220 h 5946482"/>
              <a:gd name="connsiteX3" fmla="*/ 2235201 w 2303513"/>
              <a:gd name="connsiteY3" fmla="*/ 5876143 h 5946482"/>
              <a:gd name="connsiteX4" fmla="*/ 2297724 w 2303513"/>
              <a:gd name="connsiteY4" fmla="*/ 5704205 h 5946482"/>
              <a:gd name="connsiteX5" fmla="*/ 2282093 w 2303513"/>
              <a:gd name="connsiteY5" fmla="*/ 4500636 h 5946482"/>
              <a:gd name="connsiteX6" fmla="*/ 2297724 w 2303513"/>
              <a:gd name="connsiteY6" fmla="*/ 2484266 h 5946482"/>
              <a:gd name="connsiteX7" fmla="*/ 2297724 w 2303513"/>
              <a:gd name="connsiteY7" fmla="*/ 1413559 h 5946482"/>
              <a:gd name="connsiteX8" fmla="*/ 2297724 w 2303513"/>
              <a:gd name="connsiteY8" fmla="*/ 577312 h 5946482"/>
              <a:gd name="connsiteX9" fmla="*/ 2219570 w 2303513"/>
              <a:gd name="connsiteY9" fmla="*/ 194359 h 5946482"/>
              <a:gd name="connsiteX10" fmla="*/ 1914770 w 2303513"/>
              <a:gd name="connsiteY10" fmla="*/ 6789 h 5946482"/>
              <a:gd name="connsiteX11" fmla="*/ 1375508 w 2303513"/>
              <a:gd name="connsiteY11" fmla="*/ 38051 h 5946482"/>
              <a:gd name="connsiteX12" fmla="*/ 508001 w 2303513"/>
              <a:gd name="connsiteY12" fmla="*/ 84943 h 5946482"/>
              <a:gd name="connsiteX13" fmla="*/ 70339 w 2303513"/>
              <a:gd name="connsiteY13" fmla="*/ 100574 h 5946482"/>
              <a:gd name="connsiteX14" fmla="*/ 0 w 2303513"/>
              <a:gd name="connsiteY14" fmla="*/ 194359 h 5946482"/>
              <a:gd name="connsiteX0" fmla="*/ 1695939 w 2303513"/>
              <a:gd name="connsiteY0" fmla="*/ 5946482 h 5946482"/>
              <a:gd name="connsiteX1" fmla="*/ 1805354 w 2303513"/>
              <a:gd name="connsiteY1" fmla="*/ 5915220 h 5946482"/>
              <a:gd name="connsiteX2" fmla="*/ 2032001 w 2303513"/>
              <a:gd name="connsiteY2" fmla="*/ 5915220 h 5946482"/>
              <a:gd name="connsiteX3" fmla="*/ 2235201 w 2303513"/>
              <a:gd name="connsiteY3" fmla="*/ 5876143 h 5946482"/>
              <a:gd name="connsiteX4" fmla="*/ 2297724 w 2303513"/>
              <a:gd name="connsiteY4" fmla="*/ 5704205 h 5946482"/>
              <a:gd name="connsiteX5" fmla="*/ 2282093 w 2303513"/>
              <a:gd name="connsiteY5" fmla="*/ 4500636 h 5946482"/>
              <a:gd name="connsiteX6" fmla="*/ 2297724 w 2303513"/>
              <a:gd name="connsiteY6" fmla="*/ 2484266 h 5946482"/>
              <a:gd name="connsiteX7" fmla="*/ 2297724 w 2303513"/>
              <a:gd name="connsiteY7" fmla="*/ 1413559 h 5946482"/>
              <a:gd name="connsiteX8" fmla="*/ 2297724 w 2303513"/>
              <a:gd name="connsiteY8" fmla="*/ 577312 h 5946482"/>
              <a:gd name="connsiteX9" fmla="*/ 2219570 w 2303513"/>
              <a:gd name="connsiteY9" fmla="*/ 194359 h 5946482"/>
              <a:gd name="connsiteX10" fmla="*/ 1914770 w 2303513"/>
              <a:gd name="connsiteY10" fmla="*/ 6789 h 5946482"/>
              <a:gd name="connsiteX11" fmla="*/ 1375508 w 2303513"/>
              <a:gd name="connsiteY11" fmla="*/ 38051 h 5946482"/>
              <a:gd name="connsiteX12" fmla="*/ 508001 w 2303513"/>
              <a:gd name="connsiteY12" fmla="*/ 84943 h 5946482"/>
              <a:gd name="connsiteX13" fmla="*/ 70339 w 2303513"/>
              <a:gd name="connsiteY13" fmla="*/ 100574 h 5946482"/>
              <a:gd name="connsiteX14" fmla="*/ 0 w 2303513"/>
              <a:gd name="connsiteY14" fmla="*/ 194359 h 5946482"/>
              <a:gd name="connsiteX0" fmla="*/ 1695939 w 2303513"/>
              <a:gd name="connsiteY0" fmla="*/ 5910223 h 5910223"/>
              <a:gd name="connsiteX1" fmla="*/ 1805354 w 2303513"/>
              <a:gd name="connsiteY1" fmla="*/ 5878961 h 5910223"/>
              <a:gd name="connsiteX2" fmla="*/ 2032001 w 2303513"/>
              <a:gd name="connsiteY2" fmla="*/ 5878961 h 5910223"/>
              <a:gd name="connsiteX3" fmla="*/ 2235201 w 2303513"/>
              <a:gd name="connsiteY3" fmla="*/ 5839884 h 5910223"/>
              <a:gd name="connsiteX4" fmla="*/ 2297724 w 2303513"/>
              <a:gd name="connsiteY4" fmla="*/ 5667946 h 5910223"/>
              <a:gd name="connsiteX5" fmla="*/ 2282093 w 2303513"/>
              <a:gd name="connsiteY5" fmla="*/ 4464377 h 5910223"/>
              <a:gd name="connsiteX6" fmla="*/ 2297724 w 2303513"/>
              <a:gd name="connsiteY6" fmla="*/ 2448007 h 5910223"/>
              <a:gd name="connsiteX7" fmla="*/ 2297724 w 2303513"/>
              <a:gd name="connsiteY7" fmla="*/ 1377300 h 5910223"/>
              <a:gd name="connsiteX8" fmla="*/ 2297724 w 2303513"/>
              <a:gd name="connsiteY8" fmla="*/ 541053 h 5910223"/>
              <a:gd name="connsiteX9" fmla="*/ 2219570 w 2303513"/>
              <a:gd name="connsiteY9" fmla="*/ 158100 h 5910223"/>
              <a:gd name="connsiteX10" fmla="*/ 1921120 w 2303513"/>
              <a:gd name="connsiteY10" fmla="*/ 24640 h 5910223"/>
              <a:gd name="connsiteX11" fmla="*/ 1375508 w 2303513"/>
              <a:gd name="connsiteY11" fmla="*/ 1792 h 5910223"/>
              <a:gd name="connsiteX12" fmla="*/ 508001 w 2303513"/>
              <a:gd name="connsiteY12" fmla="*/ 48684 h 5910223"/>
              <a:gd name="connsiteX13" fmla="*/ 70339 w 2303513"/>
              <a:gd name="connsiteY13" fmla="*/ 64315 h 5910223"/>
              <a:gd name="connsiteX14" fmla="*/ 0 w 2303513"/>
              <a:gd name="connsiteY14" fmla="*/ 158100 h 5910223"/>
              <a:gd name="connsiteX0" fmla="*/ 1695939 w 2303513"/>
              <a:gd name="connsiteY0" fmla="*/ 5893578 h 5893578"/>
              <a:gd name="connsiteX1" fmla="*/ 1805354 w 2303513"/>
              <a:gd name="connsiteY1" fmla="*/ 5862316 h 5893578"/>
              <a:gd name="connsiteX2" fmla="*/ 2032001 w 2303513"/>
              <a:gd name="connsiteY2" fmla="*/ 5862316 h 5893578"/>
              <a:gd name="connsiteX3" fmla="*/ 2235201 w 2303513"/>
              <a:gd name="connsiteY3" fmla="*/ 5823239 h 5893578"/>
              <a:gd name="connsiteX4" fmla="*/ 2297724 w 2303513"/>
              <a:gd name="connsiteY4" fmla="*/ 5651301 h 5893578"/>
              <a:gd name="connsiteX5" fmla="*/ 2282093 w 2303513"/>
              <a:gd name="connsiteY5" fmla="*/ 4447732 h 5893578"/>
              <a:gd name="connsiteX6" fmla="*/ 2297724 w 2303513"/>
              <a:gd name="connsiteY6" fmla="*/ 2431362 h 5893578"/>
              <a:gd name="connsiteX7" fmla="*/ 2297724 w 2303513"/>
              <a:gd name="connsiteY7" fmla="*/ 1360655 h 5893578"/>
              <a:gd name="connsiteX8" fmla="*/ 2297724 w 2303513"/>
              <a:gd name="connsiteY8" fmla="*/ 524408 h 5893578"/>
              <a:gd name="connsiteX9" fmla="*/ 2219570 w 2303513"/>
              <a:gd name="connsiteY9" fmla="*/ 141455 h 5893578"/>
              <a:gd name="connsiteX10" fmla="*/ 1921120 w 2303513"/>
              <a:gd name="connsiteY10" fmla="*/ 7995 h 5893578"/>
              <a:gd name="connsiteX11" fmla="*/ 1375508 w 2303513"/>
              <a:gd name="connsiteY11" fmla="*/ 16977 h 5893578"/>
              <a:gd name="connsiteX12" fmla="*/ 508001 w 2303513"/>
              <a:gd name="connsiteY12" fmla="*/ 32039 h 5893578"/>
              <a:gd name="connsiteX13" fmla="*/ 70339 w 2303513"/>
              <a:gd name="connsiteY13" fmla="*/ 47670 h 5893578"/>
              <a:gd name="connsiteX14" fmla="*/ 0 w 2303513"/>
              <a:gd name="connsiteY14" fmla="*/ 141455 h 5893578"/>
              <a:gd name="connsiteX0" fmla="*/ 1695939 w 2303513"/>
              <a:gd name="connsiteY0" fmla="*/ 5878027 h 5878027"/>
              <a:gd name="connsiteX1" fmla="*/ 1805354 w 2303513"/>
              <a:gd name="connsiteY1" fmla="*/ 5846765 h 5878027"/>
              <a:gd name="connsiteX2" fmla="*/ 2032001 w 2303513"/>
              <a:gd name="connsiteY2" fmla="*/ 5846765 h 5878027"/>
              <a:gd name="connsiteX3" fmla="*/ 2235201 w 2303513"/>
              <a:gd name="connsiteY3" fmla="*/ 5807688 h 5878027"/>
              <a:gd name="connsiteX4" fmla="*/ 2297724 w 2303513"/>
              <a:gd name="connsiteY4" fmla="*/ 5635750 h 5878027"/>
              <a:gd name="connsiteX5" fmla="*/ 2282093 w 2303513"/>
              <a:gd name="connsiteY5" fmla="*/ 4432181 h 5878027"/>
              <a:gd name="connsiteX6" fmla="*/ 2297724 w 2303513"/>
              <a:gd name="connsiteY6" fmla="*/ 2415811 h 5878027"/>
              <a:gd name="connsiteX7" fmla="*/ 2297724 w 2303513"/>
              <a:gd name="connsiteY7" fmla="*/ 1345104 h 5878027"/>
              <a:gd name="connsiteX8" fmla="*/ 2297724 w 2303513"/>
              <a:gd name="connsiteY8" fmla="*/ 508857 h 5878027"/>
              <a:gd name="connsiteX9" fmla="*/ 2219570 w 2303513"/>
              <a:gd name="connsiteY9" fmla="*/ 125904 h 5878027"/>
              <a:gd name="connsiteX10" fmla="*/ 1936995 w 2303513"/>
              <a:gd name="connsiteY10" fmla="*/ 14725 h 5878027"/>
              <a:gd name="connsiteX11" fmla="*/ 1375508 w 2303513"/>
              <a:gd name="connsiteY11" fmla="*/ 1426 h 5878027"/>
              <a:gd name="connsiteX12" fmla="*/ 508001 w 2303513"/>
              <a:gd name="connsiteY12" fmla="*/ 16488 h 5878027"/>
              <a:gd name="connsiteX13" fmla="*/ 70339 w 2303513"/>
              <a:gd name="connsiteY13" fmla="*/ 32119 h 5878027"/>
              <a:gd name="connsiteX14" fmla="*/ 0 w 2303513"/>
              <a:gd name="connsiteY14" fmla="*/ 125904 h 5878027"/>
              <a:gd name="connsiteX0" fmla="*/ 1695939 w 2303748"/>
              <a:gd name="connsiteY0" fmla="*/ 5879833 h 5879833"/>
              <a:gd name="connsiteX1" fmla="*/ 1805354 w 2303748"/>
              <a:gd name="connsiteY1" fmla="*/ 5848571 h 5879833"/>
              <a:gd name="connsiteX2" fmla="*/ 2032001 w 2303748"/>
              <a:gd name="connsiteY2" fmla="*/ 5848571 h 5879833"/>
              <a:gd name="connsiteX3" fmla="*/ 2235201 w 2303748"/>
              <a:gd name="connsiteY3" fmla="*/ 5809494 h 5879833"/>
              <a:gd name="connsiteX4" fmla="*/ 2297724 w 2303748"/>
              <a:gd name="connsiteY4" fmla="*/ 5637556 h 5879833"/>
              <a:gd name="connsiteX5" fmla="*/ 2282093 w 2303748"/>
              <a:gd name="connsiteY5" fmla="*/ 4433987 h 5879833"/>
              <a:gd name="connsiteX6" fmla="*/ 2297724 w 2303748"/>
              <a:gd name="connsiteY6" fmla="*/ 2417617 h 5879833"/>
              <a:gd name="connsiteX7" fmla="*/ 2297724 w 2303748"/>
              <a:gd name="connsiteY7" fmla="*/ 1346910 h 5879833"/>
              <a:gd name="connsiteX8" fmla="*/ 2297724 w 2303748"/>
              <a:gd name="connsiteY8" fmla="*/ 510663 h 5879833"/>
              <a:gd name="connsiteX9" fmla="*/ 2216395 w 2303748"/>
              <a:gd name="connsiteY9" fmla="*/ 159540 h 5879833"/>
              <a:gd name="connsiteX10" fmla="*/ 1936995 w 2303748"/>
              <a:gd name="connsiteY10" fmla="*/ 16531 h 5879833"/>
              <a:gd name="connsiteX11" fmla="*/ 1375508 w 2303748"/>
              <a:gd name="connsiteY11" fmla="*/ 3232 h 5879833"/>
              <a:gd name="connsiteX12" fmla="*/ 508001 w 2303748"/>
              <a:gd name="connsiteY12" fmla="*/ 18294 h 5879833"/>
              <a:gd name="connsiteX13" fmla="*/ 70339 w 2303748"/>
              <a:gd name="connsiteY13" fmla="*/ 33925 h 5879833"/>
              <a:gd name="connsiteX14" fmla="*/ 0 w 2303748"/>
              <a:gd name="connsiteY14" fmla="*/ 127710 h 5879833"/>
              <a:gd name="connsiteX0" fmla="*/ 1695939 w 2302366"/>
              <a:gd name="connsiteY0" fmla="*/ 5879833 h 5879833"/>
              <a:gd name="connsiteX1" fmla="*/ 1805354 w 2302366"/>
              <a:gd name="connsiteY1" fmla="*/ 5848571 h 5879833"/>
              <a:gd name="connsiteX2" fmla="*/ 2032001 w 2302366"/>
              <a:gd name="connsiteY2" fmla="*/ 5848571 h 5879833"/>
              <a:gd name="connsiteX3" fmla="*/ 2235201 w 2302366"/>
              <a:gd name="connsiteY3" fmla="*/ 5809494 h 5879833"/>
              <a:gd name="connsiteX4" fmla="*/ 2297724 w 2302366"/>
              <a:gd name="connsiteY4" fmla="*/ 5637556 h 5879833"/>
              <a:gd name="connsiteX5" fmla="*/ 2282093 w 2302366"/>
              <a:gd name="connsiteY5" fmla="*/ 4433987 h 5879833"/>
              <a:gd name="connsiteX6" fmla="*/ 2297724 w 2302366"/>
              <a:gd name="connsiteY6" fmla="*/ 2417617 h 5879833"/>
              <a:gd name="connsiteX7" fmla="*/ 2297724 w 2302366"/>
              <a:gd name="connsiteY7" fmla="*/ 1346910 h 5879833"/>
              <a:gd name="connsiteX8" fmla="*/ 2243749 w 2302366"/>
              <a:gd name="connsiteY8" fmla="*/ 606152 h 5879833"/>
              <a:gd name="connsiteX9" fmla="*/ 2216395 w 2302366"/>
              <a:gd name="connsiteY9" fmla="*/ 159540 h 5879833"/>
              <a:gd name="connsiteX10" fmla="*/ 1936995 w 2302366"/>
              <a:gd name="connsiteY10" fmla="*/ 16531 h 5879833"/>
              <a:gd name="connsiteX11" fmla="*/ 1375508 w 2302366"/>
              <a:gd name="connsiteY11" fmla="*/ 3232 h 5879833"/>
              <a:gd name="connsiteX12" fmla="*/ 508001 w 2302366"/>
              <a:gd name="connsiteY12" fmla="*/ 18294 h 5879833"/>
              <a:gd name="connsiteX13" fmla="*/ 70339 w 2302366"/>
              <a:gd name="connsiteY13" fmla="*/ 33925 h 5879833"/>
              <a:gd name="connsiteX14" fmla="*/ 0 w 2302366"/>
              <a:gd name="connsiteY14" fmla="*/ 127710 h 5879833"/>
              <a:gd name="connsiteX0" fmla="*/ 1695939 w 2302366"/>
              <a:gd name="connsiteY0" fmla="*/ 5879833 h 5879833"/>
              <a:gd name="connsiteX1" fmla="*/ 1805354 w 2302366"/>
              <a:gd name="connsiteY1" fmla="*/ 5848571 h 5879833"/>
              <a:gd name="connsiteX2" fmla="*/ 2032001 w 2302366"/>
              <a:gd name="connsiteY2" fmla="*/ 5848571 h 5879833"/>
              <a:gd name="connsiteX3" fmla="*/ 2235201 w 2302366"/>
              <a:gd name="connsiteY3" fmla="*/ 5809494 h 5879833"/>
              <a:gd name="connsiteX4" fmla="*/ 2297724 w 2302366"/>
              <a:gd name="connsiteY4" fmla="*/ 5637556 h 5879833"/>
              <a:gd name="connsiteX5" fmla="*/ 2282093 w 2302366"/>
              <a:gd name="connsiteY5" fmla="*/ 4433987 h 5879833"/>
              <a:gd name="connsiteX6" fmla="*/ 2297724 w 2302366"/>
              <a:gd name="connsiteY6" fmla="*/ 2417617 h 5879833"/>
              <a:gd name="connsiteX7" fmla="*/ 2297724 w 2302366"/>
              <a:gd name="connsiteY7" fmla="*/ 1346910 h 5879833"/>
              <a:gd name="connsiteX8" fmla="*/ 2243749 w 2302366"/>
              <a:gd name="connsiteY8" fmla="*/ 606152 h 5879833"/>
              <a:gd name="connsiteX9" fmla="*/ 2152895 w 2302366"/>
              <a:gd name="connsiteY9" fmla="*/ 159540 h 5879833"/>
              <a:gd name="connsiteX10" fmla="*/ 1936995 w 2302366"/>
              <a:gd name="connsiteY10" fmla="*/ 16531 h 5879833"/>
              <a:gd name="connsiteX11" fmla="*/ 1375508 w 2302366"/>
              <a:gd name="connsiteY11" fmla="*/ 3232 h 5879833"/>
              <a:gd name="connsiteX12" fmla="*/ 508001 w 2302366"/>
              <a:gd name="connsiteY12" fmla="*/ 18294 h 5879833"/>
              <a:gd name="connsiteX13" fmla="*/ 70339 w 2302366"/>
              <a:gd name="connsiteY13" fmla="*/ 33925 h 5879833"/>
              <a:gd name="connsiteX14" fmla="*/ 0 w 2302366"/>
              <a:gd name="connsiteY14" fmla="*/ 127710 h 5879833"/>
              <a:gd name="connsiteX0" fmla="*/ 1695939 w 2302366"/>
              <a:gd name="connsiteY0" fmla="*/ 5879833 h 5879833"/>
              <a:gd name="connsiteX1" fmla="*/ 1805354 w 2302366"/>
              <a:gd name="connsiteY1" fmla="*/ 5848571 h 5879833"/>
              <a:gd name="connsiteX2" fmla="*/ 2032001 w 2302366"/>
              <a:gd name="connsiteY2" fmla="*/ 5848571 h 5879833"/>
              <a:gd name="connsiteX3" fmla="*/ 2235201 w 2302366"/>
              <a:gd name="connsiteY3" fmla="*/ 5809494 h 5879833"/>
              <a:gd name="connsiteX4" fmla="*/ 2297724 w 2302366"/>
              <a:gd name="connsiteY4" fmla="*/ 5637556 h 5879833"/>
              <a:gd name="connsiteX5" fmla="*/ 2282093 w 2302366"/>
              <a:gd name="connsiteY5" fmla="*/ 4433987 h 5879833"/>
              <a:gd name="connsiteX6" fmla="*/ 2297724 w 2302366"/>
              <a:gd name="connsiteY6" fmla="*/ 2417617 h 5879833"/>
              <a:gd name="connsiteX7" fmla="*/ 2297724 w 2302366"/>
              <a:gd name="connsiteY7" fmla="*/ 1346910 h 5879833"/>
              <a:gd name="connsiteX8" fmla="*/ 2243749 w 2302366"/>
              <a:gd name="connsiteY8" fmla="*/ 606152 h 5879833"/>
              <a:gd name="connsiteX9" fmla="*/ 2152895 w 2302366"/>
              <a:gd name="connsiteY9" fmla="*/ 159540 h 5879833"/>
              <a:gd name="connsiteX10" fmla="*/ 1829045 w 2302366"/>
              <a:gd name="connsiteY10" fmla="*/ 16531 h 5879833"/>
              <a:gd name="connsiteX11" fmla="*/ 1375508 w 2302366"/>
              <a:gd name="connsiteY11" fmla="*/ 3232 h 5879833"/>
              <a:gd name="connsiteX12" fmla="*/ 508001 w 2302366"/>
              <a:gd name="connsiteY12" fmla="*/ 18294 h 5879833"/>
              <a:gd name="connsiteX13" fmla="*/ 70339 w 2302366"/>
              <a:gd name="connsiteY13" fmla="*/ 33925 h 5879833"/>
              <a:gd name="connsiteX14" fmla="*/ 0 w 2302366"/>
              <a:gd name="connsiteY14" fmla="*/ 127710 h 5879833"/>
              <a:gd name="connsiteX0" fmla="*/ 1695939 w 2303993"/>
              <a:gd name="connsiteY0" fmla="*/ 5879833 h 5879833"/>
              <a:gd name="connsiteX1" fmla="*/ 1805354 w 2303993"/>
              <a:gd name="connsiteY1" fmla="*/ 5848571 h 5879833"/>
              <a:gd name="connsiteX2" fmla="*/ 2032001 w 2303993"/>
              <a:gd name="connsiteY2" fmla="*/ 5848571 h 5879833"/>
              <a:gd name="connsiteX3" fmla="*/ 2235201 w 2303993"/>
              <a:gd name="connsiteY3" fmla="*/ 5809494 h 5879833"/>
              <a:gd name="connsiteX4" fmla="*/ 2297724 w 2303993"/>
              <a:gd name="connsiteY4" fmla="*/ 5637556 h 5879833"/>
              <a:gd name="connsiteX5" fmla="*/ 2282093 w 2303993"/>
              <a:gd name="connsiteY5" fmla="*/ 4433987 h 5879833"/>
              <a:gd name="connsiteX6" fmla="*/ 2297724 w 2303993"/>
              <a:gd name="connsiteY6" fmla="*/ 2417617 h 5879833"/>
              <a:gd name="connsiteX7" fmla="*/ 2297724 w 2303993"/>
              <a:gd name="connsiteY7" fmla="*/ 1346910 h 5879833"/>
              <a:gd name="connsiteX8" fmla="*/ 2221524 w 2303993"/>
              <a:gd name="connsiteY8" fmla="*/ 599786 h 5879833"/>
              <a:gd name="connsiteX9" fmla="*/ 2152895 w 2303993"/>
              <a:gd name="connsiteY9" fmla="*/ 159540 h 5879833"/>
              <a:gd name="connsiteX10" fmla="*/ 1829045 w 2303993"/>
              <a:gd name="connsiteY10" fmla="*/ 16531 h 5879833"/>
              <a:gd name="connsiteX11" fmla="*/ 1375508 w 2303993"/>
              <a:gd name="connsiteY11" fmla="*/ 3232 h 5879833"/>
              <a:gd name="connsiteX12" fmla="*/ 508001 w 2303993"/>
              <a:gd name="connsiteY12" fmla="*/ 18294 h 5879833"/>
              <a:gd name="connsiteX13" fmla="*/ 70339 w 2303993"/>
              <a:gd name="connsiteY13" fmla="*/ 33925 h 5879833"/>
              <a:gd name="connsiteX14" fmla="*/ 0 w 2303993"/>
              <a:gd name="connsiteY14" fmla="*/ 127710 h 5879833"/>
              <a:gd name="connsiteX0" fmla="*/ 1695939 w 2303993"/>
              <a:gd name="connsiteY0" fmla="*/ 5877307 h 5877307"/>
              <a:gd name="connsiteX1" fmla="*/ 1805354 w 2303993"/>
              <a:gd name="connsiteY1" fmla="*/ 5846045 h 5877307"/>
              <a:gd name="connsiteX2" fmla="*/ 2032001 w 2303993"/>
              <a:gd name="connsiteY2" fmla="*/ 5846045 h 5877307"/>
              <a:gd name="connsiteX3" fmla="*/ 2235201 w 2303993"/>
              <a:gd name="connsiteY3" fmla="*/ 5806968 h 5877307"/>
              <a:gd name="connsiteX4" fmla="*/ 2297724 w 2303993"/>
              <a:gd name="connsiteY4" fmla="*/ 5635030 h 5877307"/>
              <a:gd name="connsiteX5" fmla="*/ 2282093 w 2303993"/>
              <a:gd name="connsiteY5" fmla="*/ 4431461 h 5877307"/>
              <a:gd name="connsiteX6" fmla="*/ 2297724 w 2303993"/>
              <a:gd name="connsiteY6" fmla="*/ 2415091 h 5877307"/>
              <a:gd name="connsiteX7" fmla="*/ 2297724 w 2303993"/>
              <a:gd name="connsiteY7" fmla="*/ 1344384 h 5877307"/>
              <a:gd name="connsiteX8" fmla="*/ 2221524 w 2303993"/>
              <a:gd name="connsiteY8" fmla="*/ 597260 h 5877307"/>
              <a:gd name="connsiteX9" fmla="*/ 2130670 w 2303993"/>
              <a:gd name="connsiteY9" fmla="*/ 109270 h 5877307"/>
              <a:gd name="connsiteX10" fmla="*/ 1829045 w 2303993"/>
              <a:gd name="connsiteY10" fmla="*/ 14005 h 5877307"/>
              <a:gd name="connsiteX11" fmla="*/ 1375508 w 2303993"/>
              <a:gd name="connsiteY11" fmla="*/ 706 h 5877307"/>
              <a:gd name="connsiteX12" fmla="*/ 508001 w 2303993"/>
              <a:gd name="connsiteY12" fmla="*/ 15768 h 5877307"/>
              <a:gd name="connsiteX13" fmla="*/ 70339 w 2303993"/>
              <a:gd name="connsiteY13" fmla="*/ 31399 h 5877307"/>
              <a:gd name="connsiteX14" fmla="*/ 0 w 2303993"/>
              <a:gd name="connsiteY14" fmla="*/ 125184 h 5877307"/>
              <a:gd name="connsiteX0" fmla="*/ 1695939 w 2299713"/>
              <a:gd name="connsiteY0" fmla="*/ 5877307 h 5877307"/>
              <a:gd name="connsiteX1" fmla="*/ 1805354 w 2299713"/>
              <a:gd name="connsiteY1" fmla="*/ 5846045 h 5877307"/>
              <a:gd name="connsiteX2" fmla="*/ 2032001 w 2299713"/>
              <a:gd name="connsiteY2" fmla="*/ 5846045 h 5877307"/>
              <a:gd name="connsiteX3" fmla="*/ 2235201 w 2299713"/>
              <a:gd name="connsiteY3" fmla="*/ 5806968 h 5877307"/>
              <a:gd name="connsiteX4" fmla="*/ 2297724 w 2299713"/>
              <a:gd name="connsiteY4" fmla="*/ 5635030 h 5877307"/>
              <a:gd name="connsiteX5" fmla="*/ 2282093 w 2299713"/>
              <a:gd name="connsiteY5" fmla="*/ 4431461 h 5877307"/>
              <a:gd name="connsiteX6" fmla="*/ 2297724 w 2299713"/>
              <a:gd name="connsiteY6" fmla="*/ 2415091 h 5877307"/>
              <a:gd name="connsiteX7" fmla="*/ 2227874 w 2299713"/>
              <a:gd name="connsiteY7" fmla="*/ 1398494 h 5877307"/>
              <a:gd name="connsiteX8" fmla="*/ 2221524 w 2299713"/>
              <a:gd name="connsiteY8" fmla="*/ 597260 h 5877307"/>
              <a:gd name="connsiteX9" fmla="*/ 2130670 w 2299713"/>
              <a:gd name="connsiteY9" fmla="*/ 109270 h 5877307"/>
              <a:gd name="connsiteX10" fmla="*/ 1829045 w 2299713"/>
              <a:gd name="connsiteY10" fmla="*/ 14005 h 5877307"/>
              <a:gd name="connsiteX11" fmla="*/ 1375508 w 2299713"/>
              <a:gd name="connsiteY11" fmla="*/ 706 h 5877307"/>
              <a:gd name="connsiteX12" fmla="*/ 508001 w 2299713"/>
              <a:gd name="connsiteY12" fmla="*/ 15768 h 5877307"/>
              <a:gd name="connsiteX13" fmla="*/ 70339 w 2299713"/>
              <a:gd name="connsiteY13" fmla="*/ 31399 h 5877307"/>
              <a:gd name="connsiteX14" fmla="*/ 0 w 2299713"/>
              <a:gd name="connsiteY14" fmla="*/ 125184 h 5877307"/>
              <a:gd name="connsiteX0" fmla="*/ 1695939 w 2299713"/>
              <a:gd name="connsiteY0" fmla="*/ 5877307 h 5877307"/>
              <a:gd name="connsiteX1" fmla="*/ 1805354 w 2299713"/>
              <a:gd name="connsiteY1" fmla="*/ 5846045 h 5877307"/>
              <a:gd name="connsiteX2" fmla="*/ 2032001 w 2299713"/>
              <a:gd name="connsiteY2" fmla="*/ 5846045 h 5877307"/>
              <a:gd name="connsiteX3" fmla="*/ 2235201 w 2299713"/>
              <a:gd name="connsiteY3" fmla="*/ 5806968 h 5877307"/>
              <a:gd name="connsiteX4" fmla="*/ 2297724 w 2299713"/>
              <a:gd name="connsiteY4" fmla="*/ 5635030 h 5877307"/>
              <a:gd name="connsiteX5" fmla="*/ 2282093 w 2299713"/>
              <a:gd name="connsiteY5" fmla="*/ 4431461 h 5877307"/>
              <a:gd name="connsiteX6" fmla="*/ 2297724 w 2299713"/>
              <a:gd name="connsiteY6" fmla="*/ 2415091 h 5877307"/>
              <a:gd name="connsiteX7" fmla="*/ 2227874 w 2299713"/>
              <a:gd name="connsiteY7" fmla="*/ 1398494 h 5877307"/>
              <a:gd name="connsiteX8" fmla="*/ 2221524 w 2299713"/>
              <a:gd name="connsiteY8" fmla="*/ 597260 h 5877307"/>
              <a:gd name="connsiteX9" fmla="*/ 2130670 w 2299713"/>
              <a:gd name="connsiteY9" fmla="*/ 109270 h 5877307"/>
              <a:gd name="connsiteX10" fmla="*/ 1829045 w 2299713"/>
              <a:gd name="connsiteY10" fmla="*/ 14005 h 5877307"/>
              <a:gd name="connsiteX11" fmla="*/ 1375508 w 2299713"/>
              <a:gd name="connsiteY11" fmla="*/ 706 h 5877307"/>
              <a:gd name="connsiteX12" fmla="*/ 508001 w 2299713"/>
              <a:gd name="connsiteY12" fmla="*/ 15768 h 5877307"/>
              <a:gd name="connsiteX13" fmla="*/ 70339 w 2299713"/>
              <a:gd name="connsiteY13" fmla="*/ 31399 h 5877307"/>
              <a:gd name="connsiteX14" fmla="*/ 0 w 2299713"/>
              <a:gd name="connsiteY14" fmla="*/ 125184 h 5877307"/>
              <a:gd name="connsiteX0" fmla="*/ 1695939 w 2300069"/>
              <a:gd name="connsiteY0" fmla="*/ 5877307 h 5877307"/>
              <a:gd name="connsiteX1" fmla="*/ 1805354 w 2300069"/>
              <a:gd name="connsiteY1" fmla="*/ 5846045 h 5877307"/>
              <a:gd name="connsiteX2" fmla="*/ 2032001 w 2300069"/>
              <a:gd name="connsiteY2" fmla="*/ 5846045 h 5877307"/>
              <a:gd name="connsiteX3" fmla="*/ 2235201 w 2300069"/>
              <a:gd name="connsiteY3" fmla="*/ 5806968 h 5877307"/>
              <a:gd name="connsiteX4" fmla="*/ 2297724 w 2300069"/>
              <a:gd name="connsiteY4" fmla="*/ 5635030 h 5877307"/>
              <a:gd name="connsiteX5" fmla="*/ 2282093 w 2300069"/>
              <a:gd name="connsiteY5" fmla="*/ 4431461 h 5877307"/>
              <a:gd name="connsiteX6" fmla="*/ 2237399 w 2300069"/>
              <a:gd name="connsiteY6" fmla="*/ 2434188 h 5877307"/>
              <a:gd name="connsiteX7" fmla="*/ 2227874 w 2300069"/>
              <a:gd name="connsiteY7" fmla="*/ 1398494 h 5877307"/>
              <a:gd name="connsiteX8" fmla="*/ 2221524 w 2300069"/>
              <a:gd name="connsiteY8" fmla="*/ 597260 h 5877307"/>
              <a:gd name="connsiteX9" fmla="*/ 2130670 w 2300069"/>
              <a:gd name="connsiteY9" fmla="*/ 109270 h 5877307"/>
              <a:gd name="connsiteX10" fmla="*/ 1829045 w 2300069"/>
              <a:gd name="connsiteY10" fmla="*/ 14005 h 5877307"/>
              <a:gd name="connsiteX11" fmla="*/ 1375508 w 2300069"/>
              <a:gd name="connsiteY11" fmla="*/ 706 h 5877307"/>
              <a:gd name="connsiteX12" fmla="*/ 508001 w 2300069"/>
              <a:gd name="connsiteY12" fmla="*/ 15768 h 5877307"/>
              <a:gd name="connsiteX13" fmla="*/ 70339 w 2300069"/>
              <a:gd name="connsiteY13" fmla="*/ 31399 h 5877307"/>
              <a:gd name="connsiteX14" fmla="*/ 0 w 2300069"/>
              <a:gd name="connsiteY14" fmla="*/ 125184 h 5877307"/>
              <a:gd name="connsiteX0" fmla="*/ 1695939 w 2297791"/>
              <a:gd name="connsiteY0" fmla="*/ 5877307 h 5877307"/>
              <a:gd name="connsiteX1" fmla="*/ 1805354 w 2297791"/>
              <a:gd name="connsiteY1" fmla="*/ 5846045 h 5877307"/>
              <a:gd name="connsiteX2" fmla="*/ 2032001 w 2297791"/>
              <a:gd name="connsiteY2" fmla="*/ 5846045 h 5877307"/>
              <a:gd name="connsiteX3" fmla="*/ 2235201 w 2297791"/>
              <a:gd name="connsiteY3" fmla="*/ 5806968 h 5877307"/>
              <a:gd name="connsiteX4" fmla="*/ 2297724 w 2297791"/>
              <a:gd name="connsiteY4" fmla="*/ 5635030 h 5877307"/>
              <a:gd name="connsiteX5" fmla="*/ 2247168 w 2297791"/>
              <a:gd name="connsiteY5" fmla="*/ 4431462 h 5877307"/>
              <a:gd name="connsiteX6" fmla="*/ 2237399 w 2297791"/>
              <a:gd name="connsiteY6" fmla="*/ 2434188 h 5877307"/>
              <a:gd name="connsiteX7" fmla="*/ 2227874 w 2297791"/>
              <a:gd name="connsiteY7" fmla="*/ 1398494 h 5877307"/>
              <a:gd name="connsiteX8" fmla="*/ 2221524 w 2297791"/>
              <a:gd name="connsiteY8" fmla="*/ 597260 h 5877307"/>
              <a:gd name="connsiteX9" fmla="*/ 2130670 w 2297791"/>
              <a:gd name="connsiteY9" fmla="*/ 109270 h 5877307"/>
              <a:gd name="connsiteX10" fmla="*/ 1829045 w 2297791"/>
              <a:gd name="connsiteY10" fmla="*/ 14005 h 5877307"/>
              <a:gd name="connsiteX11" fmla="*/ 1375508 w 2297791"/>
              <a:gd name="connsiteY11" fmla="*/ 706 h 5877307"/>
              <a:gd name="connsiteX12" fmla="*/ 508001 w 2297791"/>
              <a:gd name="connsiteY12" fmla="*/ 15768 h 5877307"/>
              <a:gd name="connsiteX13" fmla="*/ 70339 w 2297791"/>
              <a:gd name="connsiteY13" fmla="*/ 31399 h 5877307"/>
              <a:gd name="connsiteX14" fmla="*/ 0 w 2297791"/>
              <a:gd name="connsiteY14" fmla="*/ 125184 h 5877307"/>
              <a:gd name="connsiteX0" fmla="*/ 1695939 w 2257338"/>
              <a:gd name="connsiteY0" fmla="*/ 5877307 h 5877307"/>
              <a:gd name="connsiteX1" fmla="*/ 1805354 w 2257338"/>
              <a:gd name="connsiteY1" fmla="*/ 5846045 h 5877307"/>
              <a:gd name="connsiteX2" fmla="*/ 2032001 w 2257338"/>
              <a:gd name="connsiteY2" fmla="*/ 5846045 h 5877307"/>
              <a:gd name="connsiteX3" fmla="*/ 2235201 w 2257338"/>
              <a:gd name="connsiteY3" fmla="*/ 5806968 h 5877307"/>
              <a:gd name="connsiteX4" fmla="*/ 2253274 w 2257338"/>
              <a:gd name="connsiteY4" fmla="*/ 5625481 h 5877307"/>
              <a:gd name="connsiteX5" fmla="*/ 2247168 w 2257338"/>
              <a:gd name="connsiteY5" fmla="*/ 4431462 h 5877307"/>
              <a:gd name="connsiteX6" fmla="*/ 2237399 w 2257338"/>
              <a:gd name="connsiteY6" fmla="*/ 2434188 h 5877307"/>
              <a:gd name="connsiteX7" fmla="*/ 2227874 w 2257338"/>
              <a:gd name="connsiteY7" fmla="*/ 1398494 h 5877307"/>
              <a:gd name="connsiteX8" fmla="*/ 2221524 w 2257338"/>
              <a:gd name="connsiteY8" fmla="*/ 597260 h 5877307"/>
              <a:gd name="connsiteX9" fmla="*/ 2130670 w 2257338"/>
              <a:gd name="connsiteY9" fmla="*/ 109270 h 5877307"/>
              <a:gd name="connsiteX10" fmla="*/ 1829045 w 2257338"/>
              <a:gd name="connsiteY10" fmla="*/ 14005 h 5877307"/>
              <a:gd name="connsiteX11" fmla="*/ 1375508 w 2257338"/>
              <a:gd name="connsiteY11" fmla="*/ 706 h 5877307"/>
              <a:gd name="connsiteX12" fmla="*/ 508001 w 2257338"/>
              <a:gd name="connsiteY12" fmla="*/ 15768 h 5877307"/>
              <a:gd name="connsiteX13" fmla="*/ 70339 w 2257338"/>
              <a:gd name="connsiteY13" fmla="*/ 31399 h 5877307"/>
              <a:gd name="connsiteX14" fmla="*/ 0 w 2257338"/>
              <a:gd name="connsiteY14" fmla="*/ 125184 h 5877307"/>
              <a:gd name="connsiteX0" fmla="*/ 1695939 w 2268282"/>
              <a:gd name="connsiteY0" fmla="*/ 5877307 h 5877307"/>
              <a:gd name="connsiteX1" fmla="*/ 1805354 w 2268282"/>
              <a:gd name="connsiteY1" fmla="*/ 5846045 h 5877307"/>
              <a:gd name="connsiteX2" fmla="*/ 2032001 w 2268282"/>
              <a:gd name="connsiteY2" fmla="*/ 5846045 h 5877307"/>
              <a:gd name="connsiteX3" fmla="*/ 2253274 w 2268282"/>
              <a:gd name="connsiteY3" fmla="*/ 5625481 h 5877307"/>
              <a:gd name="connsiteX4" fmla="*/ 2247168 w 2268282"/>
              <a:gd name="connsiteY4" fmla="*/ 4431462 h 5877307"/>
              <a:gd name="connsiteX5" fmla="*/ 2237399 w 2268282"/>
              <a:gd name="connsiteY5" fmla="*/ 2434188 h 5877307"/>
              <a:gd name="connsiteX6" fmla="*/ 2227874 w 2268282"/>
              <a:gd name="connsiteY6" fmla="*/ 1398494 h 5877307"/>
              <a:gd name="connsiteX7" fmla="*/ 2221524 w 2268282"/>
              <a:gd name="connsiteY7" fmla="*/ 597260 h 5877307"/>
              <a:gd name="connsiteX8" fmla="*/ 2130670 w 2268282"/>
              <a:gd name="connsiteY8" fmla="*/ 109270 h 5877307"/>
              <a:gd name="connsiteX9" fmla="*/ 1829045 w 2268282"/>
              <a:gd name="connsiteY9" fmla="*/ 14005 h 5877307"/>
              <a:gd name="connsiteX10" fmla="*/ 1375508 w 2268282"/>
              <a:gd name="connsiteY10" fmla="*/ 706 h 5877307"/>
              <a:gd name="connsiteX11" fmla="*/ 508001 w 2268282"/>
              <a:gd name="connsiteY11" fmla="*/ 15768 h 5877307"/>
              <a:gd name="connsiteX12" fmla="*/ 70339 w 2268282"/>
              <a:gd name="connsiteY12" fmla="*/ 31399 h 5877307"/>
              <a:gd name="connsiteX13" fmla="*/ 0 w 2268282"/>
              <a:gd name="connsiteY13" fmla="*/ 125184 h 5877307"/>
              <a:gd name="connsiteX0" fmla="*/ 1695939 w 2268282"/>
              <a:gd name="connsiteY0" fmla="*/ 5877307 h 5877307"/>
              <a:gd name="connsiteX1" fmla="*/ 1805354 w 2268282"/>
              <a:gd name="connsiteY1" fmla="*/ 5846045 h 5877307"/>
              <a:gd name="connsiteX2" fmla="*/ 2032001 w 2268282"/>
              <a:gd name="connsiteY2" fmla="*/ 5846045 h 5877307"/>
              <a:gd name="connsiteX3" fmla="*/ 2253274 w 2268282"/>
              <a:gd name="connsiteY3" fmla="*/ 5625481 h 5877307"/>
              <a:gd name="connsiteX4" fmla="*/ 2247168 w 2268282"/>
              <a:gd name="connsiteY4" fmla="*/ 4431462 h 5877307"/>
              <a:gd name="connsiteX5" fmla="*/ 2237399 w 2268282"/>
              <a:gd name="connsiteY5" fmla="*/ 2434188 h 5877307"/>
              <a:gd name="connsiteX6" fmla="*/ 2227874 w 2268282"/>
              <a:gd name="connsiteY6" fmla="*/ 1398494 h 5877307"/>
              <a:gd name="connsiteX7" fmla="*/ 2221524 w 2268282"/>
              <a:gd name="connsiteY7" fmla="*/ 597260 h 5877307"/>
              <a:gd name="connsiteX8" fmla="*/ 2130670 w 2268282"/>
              <a:gd name="connsiteY8" fmla="*/ 109270 h 5877307"/>
              <a:gd name="connsiteX9" fmla="*/ 1829045 w 2268282"/>
              <a:gd name="connsiteY9" fmla="*/ 14005 h 5877307"/>
              <a:gd name="connsiteX10" fmla="*/ 1375508 w 2268282"/>
              <a:gd name="connsiteY10" fmla="*/ 706 h 5877307"/>
              <a:gd name="connsiteX11" fmla="*/ 508001 w 2268282"/>
              <a:gd name="connsiteY11" fmla="*/ 15768 h 5877307"/>
              <a:gd name="connsiteX12" fmla="*/ 70339 w 2268282"/>
              <a:gd name="connsiteY12" fmla="*/ 31399 h 5877307"/>
              <a:gd name="connsiteX13" fmla="*/ 0 w 2268282"/>
              <a:gd name="connsiteY13" fmla="*/ 125184 h 5877307"/>
              <a:gd name="connsiteX0" fmla="*/ 1695939 w 2256333"/>
              <a:gd name="connsiteY0" fmla="*/ 5877307 h 5877307"/>
              <a:gd name="connsiteX1" fmla="*/ 1805354 w 2256333"/>
              <a:gd name="connsiteY1" fmla="*/ 5846045 h 5877307"/>
              <a:gd name="connsiteX2" fmla="*/ 2032001 w 2256333"/>
              <a:gd name="connsiteY2" fmla="*/ 5846045 h 5877307"/>
              <a:gd name="connsiteX3" fmla="*/ 2237399 w 2256333"/>
              <a:gd name="connsiteY3" fmla="*/ 5660494 h 5877307"/>
              <a:gd name="connsiteX4" fmla="*/ 2247168 w 2256333"/>
              <a:gd name="connsiteY4" fmla="*/ 4431462 h 5877307"/>
              <a:gd name="connsiteX5" fmla="*/ 2237399 w 2256333"/>
              <a:gd name="connsiteY5" fmla="*/ 2434188 h 5877307"/>
              <a:gd name="connsiteX6" fmla="*/ 2227874 w 2256333"/>
              <a:gd name="connsiteY6" fmla="*/ 1398494 h 5877307"/>
              <a:gd name="connsiteX7" fmla="*/ 2221524 w 2256333"/>
              <a:gd name="connsiteY7" fmla="*/ 597260 h 5877307"/>
              <a:gd name="connsiteX8" fmla="*/ 2130670 w 2256333"/>
              <a:gd name="connsiteY8" fmla="*/ 109270 h 5877307"/>
              <a:gd name="connsiteX9" fmla="*/ 1829045 w 2256333"/>
              <a:gd name="connsiteY9" fmla="*/ 14005 h 5877307"/>
              <a:gd name="connsiteX10" fmla="*/ 1375508 w 2256333"/>
              <a:gd name="connsiteY10" fmla="*/ 706 h 5877307"/>
              <a:gd name="connsiteX11" fmla="*/ 508001 w 2256333"/>
              <a:gd name="connsiteY11" fmla="*/ 15768 h 5877307"/>
              <a:gd name="connsiteX12" fmla="*/ 70339 w 2256333"/>
              <a:gd name="connsiteY12" fmla="*/ 31399 h 5877307"/>
              <a:gd name="connsiteX13" fmla="*/ 0 w 2256333"/>
              <a:gd name="connsiteY13" fmla="*/ 125184 h 5877307"/>
              <a:gd name="connsiteX0" fmla="*/ 1695939 w 2256333"/>
              <a:gd name="connsiteY0" fmla="*/ 5877307 h 5877307"/>
              <a:gd name="connsiteX1" fmla="*/ 1805354 w 2256333"/>
              <a:gd name="connsiteY1" fmla="*/ 5846045 h 5877307"/>
              <a:gd name="connsiteX2" fmla="*/ 2032001 w 2256333"/>
              <a:gd name="connsiteY2" fmla="*/ 5846045 h 5877307"/>
              <a:gd name="connsiteX3" fmla="*/ 2237399 w 2256333"/>
              <a:gd name="connsiteY3" fmla="*/ 5660494 h 5877307"/>
              <a:gd name="connsiteX4" fmla="*/ 2247168 w 2256333"/>
              <a:gd name="connsiteY4" fmla="*/ 4431462 h 5877307"/>
              <a:gd name="connsiteX5" fmla="*/ 2237399 w 2256333"/>
              <a:gd name="connsiteY5" fmla="*/ 2434188 h 5877307"/>
              <a:gd name="connsiteX6" fmla="*/ 2227874 w 2256333"/>
              <a:gd name="connsiteY6" fmla="*/ 1398494 h 5877307"/>
              <a:gd name="connsiteX7" fmla="*/ 2221524 w 2256333"/>
              <a:gd name="connsiteY7" fmla="*/ 597260 h 5877307"/>
              <a:gd name="connsiteX8" fmla="*/ 2130670 w 2256333"/>
              <a:gd name="connsiteY8" fmla="*/ 109270 h 5877307"/>
              <a:gd name="connsiteX9" fmla="*/ 1829045 w 2256333"/>
              <a:gd name="connsiteY9" fmla="*/ 14005 h 5877307"/>
              <a:gd name="connsiteX10" fmla="*/ 1375508 w 2256333"/>
              <a:gd name="connsiteY10" fmla="*/ 706 h 5877307"/>
              <a:gd name="connsiteX11" fmla="*/ 508001 w 2256333"/>
              <a:gd name="connsiteY11" fmla="*/ 15768 h 5877307"/>
              <a:gd name="connsiteX12" fmla="*/ 70339 w 2256333"/>
              <a:gd name="connsiteY12" fmla="*/ 31399 h 5877307"/>
              <a:gd name="connsiteX13" fmla="*/ 0 w 2256333"/>
              <a:gd name="connsiteY13" fmla="*/ 125184 h 587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56333" h="5877307">
                <a:moveTo>
                  <a:pt x="1695939" y="5877307"/>
                </a:moveTo>
                <a:cubicBezTo>
                  <a:pt x="1722641" y="5864281"/>
                  <a:pt x="1749344" y="5851255"/>
                  <a:pt x="1805354" y="5846045"/>
                </a:cubicBezTo>
                <a:cubicBezTo>
                  <a:pt x="1861364" y="5840835"/>
                  <a:pt x="1959993" y="5857872"/>
                  <a:pt x="2032001" y="5846045"/>
                </a:cubicBezTo>
                <a:cubicBezTo>
                  <a:pt x="2104009" y="5834218"/>
                  <a:pt x="2201538" y="5896258"/>
                  <a:pt x="2237399" y="5660494"/>
                </a:cubicBezTo>
                <a:cubicBezTo>
                  <a:pt x="2273260" y="5424730"/>
                  <a:pt x="2247168" y="4969180"/>
                  <a:pt x="2247168" y="4431462"/>
                </a:cubicBezTo>
                <a:cubicBezTo>
                  <a:pt x="2247168" y="3893744"/>
                  <a:pt x="2240615" y="2939683"/>
                  <a:pt x="2237399" y="2434188"/>
                </a:cubicBezTo>
                <a:cubicBezTo>
                  <a:pt x="2234183" y="1928693"/>
                  <a:pt x="2230520" y="1704649"/>
                  <a:pt x="2227874" y="1398494"/>
                </a:cubicBezTo>
                <a:cubicBezTo>
                  <a:pt x="2225228" y="1092339"/>
                  <a:pt x="2218675" y="802582"/>
                  <a:pt x="2221524" y="597260"/>
                </a:cubicBezTo>
                <a:cubicBezTo>
                  <a:pt x="2224373" y="391938"/>
                  <a:pt x="2196083" y="206479"/>
                  <a:pt x="2130670" y="109270"/>
                </a:cubicBezTo>
                <a:cubicBezTo>
                  <a:pt x="2065257" y="12061"/>
                  <a:pt x="1954905" y="32099"/>
                  <a:pt x="1829045" y="14005"/>
                </a:cubicBezTo>
                <a:cubicBezTo>
                  <a:pt x="1703185" y="-4089"/>
                  <a:pt x="1595682" y="412"/>
                  <a:pt x="1375508" y="706"/>
                </a:cubicBezTo>
                <a:cubicBezTo>
                  <a:pt x="1155334" y="1000"/>
                  <a:pt x="797170" y="10747"/>
                  <a:pt x="508001" y="15768"/>
                </a:cubicBezTo>
                <a:cubicBezTo>
                  <a:pt x="290473" y="20883"/>
                  <a:pt x="110556" y="13163"/>
                  <a:pt x="70339" y="31399"/>
                </a:cubicBezTo>
                <a:cubicBezTo>
                  <a:pt x="30122" y="49635"/>
                  <a:pt x="24341" y="54357"/>
                  <a:pt x="0" y="125184"/>
                </a:cubicBezTo>
              </a:path>
            </a:pathLst>
          </a:cu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/>
              <p:cNvSpPr txBox="1"/>
              <p:nvPr/>
            </p:nvSpPr>
            <p:spPr>
              <a:xfrm>
                <a:off x="10912273" y="656088"/>
                <a:ext cx="1261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ja-JP" sz="80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kumimoji="1" lang="ja-JP" altLang="en-US" sz="800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が入る点で異なる．</a:t>
                </a:r>
                <a:endParaRPr kumimoji="1" lang="en-US" altLang="ja-JP" sz="8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ja-JP" altLang="en-US" sz="800" dirty="0" smtClean="0"/>
                  <a:t>これにより、もとの空間への</a:t>
                </a:r>
                <a:endParaRPr lang="en-US" altLang="ja-JP" sz="800" dirty="0" smtClean="0"/>
              </a:p>
              <a:p>
                <a:r>
                  <a:rPr lang="ja-JP" altLang="en-US" sz="800" dirty="0" smtClean="0"/>
                  <a:t>写像</a:t>
                </a:r>
                <a:r>
                  <a:rPr kumimoji="1" lang="ja-JP" altLang="en-US" sz="800" dirty="0" smtClean="0"/>
                  <a:t>との等価性は失われる．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117" name="テキスト ボックス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273" y="656088"/>
                <a:ext cx="12615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831" t="-13333" r="-579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線吹き出し 1 (枠付き) 107"/>
          <p:cNvSpPr/>
          <p:nvPr/>
        </p:nvSpPr>
        <p:spPr>
          <a:xfrm>
            <a:off x="10354936" y="3895621"/>
            <a:ext cx="639123" cy="267086"/>
          </a:xfrm>
          <a:prstGeom prst="borderCallout1">
            <a:avLst>
              <a:gd name="adj1" fmla="val 98743"/>
              <a:gd name="adj2" fmla="val 22222"/>
              <a:gd name="adj3" fmla="val 260397"/>
              <a:gd name="adj4" fmla="val -7033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 smtClean="0"/>
              <a:t>広がりが少ない</a:t>
            </a:r>
            <a:endParaRPr kumimoji="1" lang="ja-JP" altLang="en-US" sz="9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694246" y="4727438"/>
            <a:ext cx="34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*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10067683" y="4710564"/>
            <a:ext cx="342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☓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9366674" y="4555984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9436128" y="3702051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◇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9967394" y="3429357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21" name="フリーフォーム 20"/>
          <p:cNvSpPr/>
          <p:nvPr/>
        </p:nvSpPr>
        <p:spPr>
          <a:xfrm>
            <a:off x="9257996" y="3497580"/>
            <a:ext cx="1562404" cy="1448245"/>
          </a:xfrm>
          <a:custGeom>
            <a:avLst/>
            <a:gdLst>
              <a:gd name="connsiteX0" fmla="*/ 1562404 w 1562404"/>
              <a:gd name="connsiteY0" fmla="*/ 1440180 h 1448245"/>
              <a:gd name="connsiteX1" fmla="*/ 1394764 w 1562404"/>
              <a:gd name="connsiteY1" fmla="*/ 1440180 h 1448245"/>
              <a:gd name="connsiteX2" fmla="*/ 731824 w 1562404"/>
              <a:gd name="connsiteY2" fmla="*/ 1356360 h 1448245"/>
              <a:gd name="connsiteX3" fmla="*/ 175564 w 1562404"/>
              <a:gd name="connsiteY3" fmla="*/ 1196340 h 1448245"/>
              <a:gd name="connsiteX4" fmla="*/ 304 w 1562404"/>
              <a:gd name="connsiteY4" fmla="*/ 807720 h 1448245"/>
              <a:gd name="connsiteX5" fmla="*/ 206044 w 1562404"/>
              <a:gd name="connsiteY5" fmla="*/ 281940 h 1448245"/>
              <a:gd name="connsiteX6" fmla="*/ 747064 w 1562404"/>
              <a:gd name="connsiteY6" fmla="*/ 0 h 144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2404" h="1448245">
                <a:moveTo>
                  <a:pt x="1562404" y="1440180"/>
                </a:moveTo>
                <a:cubicBezTo>
                  <a:pt x="1547799" y="1447165"/>
                  <a:pt x="1533194" y="1454150"/>
                  <a:pt x="1394764" y="1440180"/>
                </a:cubicBezTo>
                <a:cubicBezTo>
                  <a:pt x="1256334" y="1426210"/>
                  <a:pt x="935024" y="1397000"/>
                  <a:pt x="731824" y="1356360"/>
                </a:cubicBezTo>
                <a:cubicBezTo>
                  <a:pt x="528624" y="1315720"/>
                  <a:pt x="297484" y="1287780"/>
                  <a:pt x="175564" y="1196340"/>
                </a:cubicBezTo>
                <a:cubicBezTo>
                  <a:pt x="53644" y="1104900"/>
                  <a:pt x="-4776" y="960120"/>
                  <a:pt x="304" y="807720"/>
                </a:cubicBezTo>
                <a:cubicBezTo>
                  <a:pt x="5384" y="655320"/>
                  <a:pt x="81584" y="416560"/>
                  <a:pt x="206044" y="281940"/>
                </a:cubicBezTo>
                <a:cubicBezTo>
                  <a:pt x="330504" y="147320"/>
                  <a:pt x="538784" y="73660"/>
                  <a:pt x="747064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936909" y="1525755"/>
            <a:ext cx="1308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chemeClr val="accent4">
                    <a:lumMod val="75000"/>
                  </a:schemeClr>
                </a:solidFill>
              </a:rPr>
              <a:t>縮約後の</a:t>
            </a:r>
            <a:r>
              <a:rPr lang="en-US" altLang="ja-JP" sz="800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ja-JP" altLang="en-US" sz="800" dirty="0" smtClean="0">
                <a:solidFill>
                  <a:schemeClr val="accent4">
                    <a:lumMod val="75000"/>
                  </a:schemeClr>
                </a:solidFill>
              </a:rPr>
              <a:t>次元のベクトル</a:t>
            </a:r>
            <a:endParaRPr lang="en-US" altLang="ja-JP" sz="8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kumimoji="1" lang="ja-JP" altLang="en-US" sz="800" dirty="0" smtClean="0">
                <a:solidFill>
                  <a:schemeClr val="accent4">
                    <a:lumMod val="75000"/>
                  </a:schemeClr>
                </a:solidFill>
              </a:rPr>
              <a:t>→ 固有ベクトルを求める</a:t>
            </a:r>
            <a:endParaRPr kumimoji="1" lang="ja-JP" altLang="en-US" sz="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0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591470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3752"/>
          <a:stretch/>
        </p:blipFill>
        <p:spPr>
          <a:xfrm>
            <a:off x="-1" y="5981822"/>
            <a:ext cx="4043813" cy="9705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60220"/>
          <a:stretch/>
        </p:blipFill>
        <p:spPr>
          <a:xfrm>
            <a:off x="4074092" y="4999464"/>
            <a:ext cx="4043813" cy="23762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3356"/>
          <a:stretch/>
        </p:blipFill>
        <p:spPr>
          <a:xfrm>
            <a:off x="8148187" y="3401245"/>
            <a:ext cx="4027033" cy="398652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16642" b="1"/>
          <a:stretch/>
        </p:blipFill>
        <p:spPr>
          <a:xfrm>
            <a:off x="4074092" y="2451"/>
            <a:ext cx="4043813" cy="49792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253" b="-1"/>
          <a:stretch/>
        </p:blipFill>
        <p:spPr>
          <a:xfrm>
            <a:off x="12252561" y="2008440"/>
            <a:ext cx="4043813" cy="538093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43060"/>
          <a:stretch/>
        </p:blipFill>
        <p:spPr>
          <a:xfrm>
            <a:off x="8148187" y="0"/>
            <a:ext cx="4043813" cy="340124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67152"/>
          <a:stretch/>
        </p:blipFill>
        <p:spPr>
          <a:xfrm>
            <a:off x="12222279" y="0"/>
            <a:ext cx="4027033" cy="1964898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11036385" y="5486833"/>
            <a:ext cx="89877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フリーフォーム 7"/>
          <p:cNvSpPr/>
          <p:nvPr/>
        </p:nvSpPr>
        <p:spPr>
          <a:xfrm>
            <a:off x="8675858" y="5495277"/>
            <a:ext cx="2581027" cy="594244"/>
          </a:xfrm>
          <a:custGeom>
            <a:avLst/>
            <a:gdLst>
              <a:gd name="connsiteX0" fmla="*/ 2672862 w 2695238"/>
              <a:gd name="connsiteY0" fmla="*/ 0 h 554892"/>
              <a:gd name="connsiteX1" fmla="*/ 2618154 w 2695238"/>
              <a:gd name="connsiteY1" fmla="*/ 31262 h 554892"/>
              <a:gd name="connsiteX2" fmla="*/ 2039816 w 2695238"/>
              <a:gd name="connsiteY2" fmla="*/ 164123 h 554892"/>
              <a:gd name="connsiteX3" fmla="*/ 554893 w 2695238"/>
              <a:gd name="connsiteY3" fmla="*/ 171938 h 554892"/>
              <a:gd name="connsiteX4" fmla="*/ 0 w 2695238"/>
              <a:gd name="connsiteY4" fmla="*/ 554892 h 554892"/>
              <a:gd name="connsiteX0" fmla="*/ 2672862 w 2672862"/>
              <a:gd name="connsiteY0" fmla="*/ 0 h 554892"/>
              <a:gd name="connsiteX1" fmla="*/ 2618154 w 2672862"/>
              <a:gd name="connsiteY1" fmla="*/ 31262 h 554892"/>
              <a:gd name="connsiteX2" fmla="*/ 2039816 w 2672862"/>
              <a:gd name="connsiteY2" fmla="*/ 164123 h 554892"/>
              <a:gd name="connsiteX3" fmla="*/ 554893 w 2672862"/>
              <a:gd name="connsiteY3" fmla="*/ 171938 h 554892"/>
              <a:gd name="connsiteX4" fmla="*/ 0 w 2672862"/>
              <a:gd name="connsiteY4" fmla="*/ 554892 h 554892"/>
              <a:gd name="connsiteX0" fmla="*/ 2618154 w 2618154"/>
              <a:gd name="connsiteY0" fmla="*/ 0 h 523630"/>
              <a:gd name="connsiteX1" fmla="*/ 2039816 w 2618154"/>
              <a:gd name="connsiteY1" fmla="*/ 132861 h 523630"/>
              <a:gd name="connsiteX2" fmla="*/ 554893 w 2618154"/>
              <a:gd name="connsiteY2" fmla="*/ 140676 h 523630"/>
              <a:gd name="connsiteX3" fmla="*/ 0 w 2618154"/>
              <a:gd name="connsiteY3" fmla="*/ 523630 h 523630"/>
              <a:gd name="connsiteX0" fmla="*/ 2656254 w 2656254"/>
              <a:gd name="connsiteY0" fmla="*/ 0 h 533155"/>
              <a:gd name="connsiteX1" fmla="*/ 2039816 w 2656254"/>
              <a:gd name="connsiteY1" fmla="*/ 142386 h 533155"/>
              <a:gd name="connsiteX2" fmla="*/ 554893 w 2656254"/>
              <a:gd name="connsiteY2" fmla="*/ 150201 h 533155"/>
              <a:gd name="connsiteX3" fmla="*/ 0 w 2656254"/>
              <a:gd name="connsiteY3" fmla="*/ 533155 h 533155"/>
              <a:gd name="connsiteX0" fmla="*/ 2708642 w 2708642"/>
              <a:gd name="connsiteY0" fmla="*/ 0 h 566492"/>
              <a:gd name="connsiteX1" fmla="*/ 2039816 w 2708642"/>
              <a:gd name="connsiteY1" fmla="*/ 175723 h 566492"/>
              <a:gd name="connsiteX2" fmla="*/ 554893 w 2708642"/>
              <a:gd name="connsiteY2" fmla="*/ 183538 h 566492"/>
              <a:gd name="connsiteX3" fmla="*/ 0 w 2708642"/>
              <a:gd name="connsiteY3" fmla="*/ 566492 h 566492"/>
              <a:gd name="connsiteX0" fmla="*/ 2753031 w 2753031"/>
              <a:gd name="connsiteY0" fmla="*/ 0 h 1198444"/>
              <a:gd name="connsiteX1" fmla="*/ 2039816 w 2753031"/>
              <a:gd name="connsiteY1" fmla="*/ 807675 h 1198444"/>
              <a:gd name="connsiteX2" fmla="*/ 554893 w 2753031"/>
              <a:gd name="connsiteY2" fmla="*/ 815490 h 1198444"/>
              <a:gd name="connsiteX3" fmla="*/ 0 w 2753031"/>
              <a:gd name="connsiteY3" fmla="*/ 1198444 h 1198444"/>
              <a:gd name="connsiteX0" fmla="*/ 2761909 w 2761909"/>
              <a:gd name="connsiteY0" fmla="*/ 0 h 1279987"/>
              <a:gd name="connsiteX1" fmla="*/ 2039816 w 2761909"/>
              <a:gd name="connsiteY1" fmla="*/ 889218 h 1279987"/>
              <a:gd name="connsiteX2" fmla="*/ 554893 w 2761909"/>
              <a:gd name="connsiteY2" fmla="*/ 897033 h 1279987"/>
              <a:gd name="connsiteX3" fmla="*/ 0 w 2761909"/>
              <a:gd name="connsiteY3" fmla="*/ 1279987 h 1279987"/>
              <a:gd name="connsiteX0" fmla="*/ 2761909 w 2761909"/>
              <a:gd name="connsiteY0" fmla="*/ 0 h 1279987"/>
              <a:gd name="connsiteX1" fmla="*/ 2039816 w 2761909"/>
              <a:gd name="connsiteY1" fmla="*/ 889218 h 1279987"/>
              <a:gd name="connsiteX2" fmla="*/ 554893 w 2761909"/>
              <a:gd name="connsiteY2" fmla="*/ 897033 h 1279987"/>
              <a:gd name="connsiteX3" fmla="*/ 0 w 2761909"/>
              <a:gd name="connsiteY3" fmla="*/ 1279987 h 127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909" h="1279987">
                <a:moveTo>
                  <a:pt x="2761909" y="0"/>
                </a:moveTo>
                <a:cubicBezTo>
                  <a:pt x="2674156" y="231210"/>
                  <a:pt x="2407652" y="739713"/>
                  <a:pt x="2039816" y="889218"/>
                </a:cubicBezTo>
                <a:cubicBezTo>
                  <a:pt x="1671980" y="1038724"/>
                  <a:pt x="894862" y="831905"/>
                  <a:pt x="554893" y="897033"/>
                </a:cubicBezTo>
                <a:cubicBezTo>
                  <a:pt x="214924" y="962161"/>
                  <a:pt x="107462" y="1121074"/>
                  <a:pt x="0" y="1279987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9671112" y="5486833"/>
            <a:ext cx="50733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0329538" y="5486833"/>
            <a:ext cx="50733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9803364" y="5478390"/>
                <a:ext cx="20165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364" y="5478390"/>
                <a:ext cx="201657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15152" r="-9091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0455380" y="5478390"/>
                <a:ext cx="211596" cy="182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5380" y="5478390"/>
                <a:ext cx="211596" cy="182871"/>
              </a:xfrm>
              <a:prstGeom prst="rect">
                <a:avLst/>
              </a:prstGeom>
              <a:blipFill rotWithShape="0">
                <a:blip r:embed="rId8"/>
                <a:stretch>
                  <a:fillRect l="-14286" r="-11429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11383180" y="5478390"/>
                <a:ext cx="212879" cy="182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3180" y="5478390"/>
                <a:ext cx="212879" cy="182871"/>
              </a:xfrm>
              <a:prstGeom prst="rect">
                <a:avLst/>
              </a:prstGeom>
              <a:blipFill rotWithShape="0">
                <a:blip r:embed="rId9"/>
                <a:stretch>
                  <a:fillRect l="-14286" r="-11429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13893226" y="944450"/>
            <a:ext cx="198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175587" y="944450"/>
            <a:ext cx="198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523296" y="944450"/>
            <a:ext cx="198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724734" y="5288714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388148" y="5288713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051562" y="5288712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518217" y="5288712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503483" y="5288711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992306" y="5288711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553120" y="6089522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041943" y="6089522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703803" y="6089523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367217" y="6089522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424862" y="6089521"/>
            <a:ext cx="643332" cy="181233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009064" y="5012640"/>
            <a:ext cx="293096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3955131" y="669880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4444081" y="669880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4041269" y="2293341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3555564" y="2896648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4022219" y="2896648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4746696" y="2928981"/>
            <a:ext cx="198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110945" y="2622078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345243" y="3722731"/>
            <a:ext cx="198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4694493" y="3722731"/>
            <a:ext cx="198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4239893" y="4325453"/>
            <a:ext cx="198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4697093" y="4325453"/>
            <a:ext cx="198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688143" y="4923374"/>
            <a:ext cx="198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5363893" y="5537280"/>
            <a:ext cx="180000" cy="12926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2761334" y="404586"/>
            <a:ext cx="198000" cy="14219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3145295" y="404586"/>
            <a:ext cx="198000" cy="14219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3545407" y="701587"/>
            <a:ext cx="198000" cy="14219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3824217" y="3722731"/>
            <a:ext cx="198000" cy="14219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3821841" y="4325453"/>
            <a:ext cx="198000" cy="14219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4014512" y="4923374"/>
            <a:ext cx="198000" cy="14219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2641056" y="5530816"/>
            <a:ext cx="180000" cy="14219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3277250" y="5530816"/>
            <a:ext cx="217800" cy="14219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3957787" y="5530816"/>
            <a:ext cx="217800" cy="14219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4898390" y="5530816"/>
            <a:ext cx="239580" cy="142192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13149840" y="657267"/>
            <a:ext cx="4177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>
                <a:solidFill>
                  <a:schemeClr val="accent2"/>
                </a:solidFill>
              </a:rPr>
              <a:t>距離</a:t>
            </a:r>
            <a:endParaRPr kumimoji="1" lang="ja-JP" altLang="en-US" sz="9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14636585" y="3866960"/>
                <a:ext cx="1604451" cy="198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𝑗𝑗</m:t>
                          </m:r>
                        </m:sub>
                      </m:sSub>
                      <m:r>
                        <a:rPr kumimoji="1" lang="en-US" altLang="ja-JP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ja-JP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ja-JP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11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1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ja-JP" sz="11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sz="11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n-US" altLang="ja-JP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ja-JP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ja-JP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11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1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11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box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6585" y="3866960"/>
                <a:ext cx="1604451" cy="198068"/>
              </a:xfrm>
              <a:prstGeom prst="rect">
                <a:avLst/>
              </a:prstGeom>
              <a:blipFill rotWithShape="0">
                <a:blip r:embed="rId10"/>
                <a:stretch>
                  <a:fillRect t="-87879" b="-15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14175587" y="4593481"/>
                <a:ext cx="1604451" cy="2012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kumimoji="1" lang="en-US" altLang="ja-JP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ja-JP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ja-JP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11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1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ja-JP" sz="11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sz="11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n-US" altLang="ja-JP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ja-JP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ja-JP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ja-JP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11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1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11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box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587" y="4593481"/>
                <a:ext cx="1604451" cy="201209"/>
              </a:xfrm>
              <a:prstGeom prst="rect">
                <a:avLst/>
              </a:prstGeom>
              <a:blipFill rotWithShape="0">
                <a:blip r:embed="rId11"/>
                <a:stretch>
                  <a:fillRect t="-90909" b="-15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フリーフォーム 60"/>
          <p:cNvSpPr/>
          <p:nvPr/>
        </p:nvSpPr>
        <p:spPr>
          <a:xfrm>
            <a:off x="12252561" y="1066800"/>
            <a:ext cx="2477852" cy="2905125"/>
          </a:xfrm>
          <a:custGeom>
            <a:avLst/>
            <a:gdLst>
              <a:gd name="connsiteX0" fmla="*/ 2433638 w 2433638"/>
              <a:gd name="connsiteY0" fmla="*/ 2905125 h 2905125"/>
              <a:gd name="connsiteX1" fmla="*/ 0 w 2433638"/>
              <a:gd name="connsiteY1" fmla="*/ 2905125 h 2905125"/>
              <a:gd name="connsiteX2" fmla="*/ 0 w 2433638"/>
              <a:gd name="connsiteY2" fmla="*/ 2843213 h 2905125"/>
              <a:gd name="connsiteX3" fmla="*/ 0 w 2433638"/>
              <a:gd name="connsiteY3" fmla="*/ 57150 h 2905125"/>
              <a:gd name="connsiteX4" fmla="*/ 1666875 w 2433638"/>
              <a:gd name="connsiteY4" fmla="*/ 57150 h 2905125"/>
              <a:gd name="connsiteX5" fmla="*/ 1666875 w 2433638"/>
              <a:gd name="connsiteY5" fmla="*/ 0 h 290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3638" h="2905125">
                <a:moveTo>
                  <a:pt x="2433638" y="2905125"/>
                </a:moveTo>
                <a:lnTo>
                  <a:pt x="0" y="2905125"/>
                </a:lnTo>
                <a:lnTo>
                  <a:pt x="0" y="2843213"/>
                </a:lnTo>
                <a:lnTo>
                  <a:pt x="0" y="57150"/>
                </a:lnTo>
                <a:lnTo>
                  <a:pt x="1666875" y="57150"/>
                </a:lnTo>
                <a:lnTo>
                  <a:pt x="1666875" y="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14287500" y="1066800"/>
            <a:ext cx="2012950" cy="3594100"/>
          </a:xfrm>
          <a:custGeom>
            <a:avLst/>
            <a:gdLst>
              <a:gd name="connsiteX0" fmla="*/ 107950 w 2012950"/>
              <a:gd name="connsiteY0" fmla="*/ 3619500 h 3619500"/>
              <a:gd name="connsiteX1" fmla="*/ 177800 w 2012950"/>
              <a:gd name="connsiteY1" fmla="*/ 3549650 h 3619500"/>
              <a:gd name="connsiteX2" fmla="*/ 2012950 w 2012950"/>
              <a:gd name="connsiteY2" fmla="*/ 3549650 h 3619500"/>
              <a:gd name="connsiteX3" fmla="*/ 2012950 w 2012950"/>
              <a:gd name="connsiteY3" fmla="*/ 63500 h 3619500"/>
              <a:gd name="connsiteX4" fmla="*/ 0 w 2012950"/>
              <a:gd name="connsiteY4" fmla="*/ 63500 h 3619500"/>
              <a:gd name="connsiteX5" fmla="*/ 0 w 2012950"/>
              <a:gd name="connsiteY5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2950" h="3619500">
                <a:moveTo>
                  <a:pt x="107950" y="3619500"/>
                </a:moveTo>
                <a:lnTo>
                  <a:pt x="177800" y="3549650"/>
                </a:lnTo>
                <a:lnTo>
                  <a:pt x="2012950" y="3549650"/>
                </a:lnTo>
                <a:lnTo>
                  <a:pt x="2012950" y="63500"/>
                </a:lnTo>
                <a:lnTo>
                  <a:pt x="0" y="6350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>
            <a:off x="15690850" y="4065028"/>
            <a:ext cx="40005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15205143" y="4801040"/>
            <a:ext cx="40005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フリーフォーム 66"/>
          <p:cNvSpPr/>
          <p:nvPr/>
        </p:nvSpPr>
        <p:spPr>
          <a:xfrm>
            <a:off x="14890750" y="4067175"/>
            <a:ext cx="869950" cy="933450"/>
          </a:xfrm>
          <a:custGeom>
            <a:avLst/>
            <a:gdLst>
              <a:gd name="connsiteX0" fmla="*/ 869950 w 869950"/>
              <a:gd name="connsiteY0" fmla="*/ 0 h 933450"/>
              <a:gd name="connsiteX1" fmla="*/ 869950 w 869950"/>
              <a:gd name="connsiteY1" fmla="*/ 933450 h 933450"/>
              <a:gd name="connsiteX2" fmla="*/ 0 w 869950"/>
              <a:gd name="connsiteY2" fmla="*/ 93345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950" h="933450">
                <a:moveTo>
                  <a:pt x="869950" y="0"/>
                </a:moveTo>
                <a:lnTo>
                  <a:pt x="869950" y="933450"/>
                </a:lnTo>
                <a:lnTo>
                  <a:pt x="0" y="93345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/>
          <p:nvPr/>
        </p:nvCxnSpPr>
        <p:spPr>
          <a:xfrm>
            <a:off x="15363893" y="4797865"/>
            <a:ext cx="0" cy="198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/>
          <p:cNvSpPr/>
          <p:nvPr/>
        </p:nvSpPr>
        <p:spPr>
          <a:xfrm>
            <a:off x="14539626" y="6036448"/>
            <a:ext cx="242228" cy="14977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4609818" y="6448032"/>
            <a:ext cx="242228" cy="14977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2392478" y="7044932"/>
            <a:ext cx="242228" cy="14977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5489507" y="5052639"/>
                <a:ext cx="215893" cy="182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507" y="5052639"/>
                <a:ext cx="215893" cy="182871"/>
              </a:xfrm>
              <a:prstGeom prst="rect">
                <a:avLst/>
              </a:prstGeom>
              <a:blipFill rotWithShape="0">
                <a:blip r:embed="rId12"/>
                <a:stretch>
                  <a:fillRect l="-14286" r="-14286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コネクタ 77"/>
          <p:cNvCxnSpPr/>
          <p:nvPr/>
        </p:nvCxnSpPr>
        <p:spPr>
          <a:xfrm flipH="1">
            <a:off x="5482878" y="5213716"/>
            <a:ext cx="415259" cy="20063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H="1">
            <a:off x="5779425" y="5267260"/>
            <a:ext cx="162000" cy="234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5760374" y="5595562"/>
            <a:ext cx="157032" cy="1503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6004948" y="5815888"/>
            <a:ext cx="252977" cy="7501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6378010" y="5890900"/>
            <a:ext cx="206243" cy="7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>
            <a:off x="5506592" y="5472761"/>
            <a:ext cx="181534" cy="3983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>
            <a:off x="5801621" y="5555729"/>
            <a:ext cx="449548" cy="54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6309821" y="5606674"/>
            <a:ext cx="3176" cy="2211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/>
          <p:cNvCxnSpPr/>
          <p:nvPr/>
        </p:nvCxnSpPr>
        <p:spPr>
          <a:xfrm flipV="1">
            <a:off x="6281737" y="5949775"/>
            <a:ext cx="14400" cy="29148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/>
          <p:cNvCxnSpPr/>
          <p:nvPr/>
        </p:nvCxnSpPr>
        <p:spPr>
          <a:xfrm flipV="1">
            <a:off x="6015824" y="6317456"/>
            <a:ext cx="196856" cy="4098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 flipV="1">
            <a:off x="6335692" y="6180137"/>
            <a:ext cx="361685" cy="11349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 flipV="1">
            <a:off x="6219482" y="6357866"/>
            <a:ext cx="38443" cy="15186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 flipV="1">
            <a:off x="6257925" y="6486525"/>
            <a:ext cx="276225" cy="6908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>
            <a:off x="6321710" y="6323406"/>
            <a:ext cx="212440" cy="1149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/>
          <p:nvPr/>
        </p:nvCxnSpPr>
        <p:spPr>
          <a:xfrm>
            <a:off x="6011061" y="6429068"/>
            <a:ext cx="131080" cy="984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/>
          <p:nvPr/>
        </p:nvCxnSpPr>
        <p:spPr>
          <a:xfrm flipV="1">
            <a:off x="6623395" y="6217443"/>
            <a:ext cx="120304" cy="20516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V="1">
            <a:off x="6013442" y="5599532"/>
            <a:ext cx="250040" cy="15118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/>
          <p:nvPr/>
        </p:nvCxnSpPr>
        <p:spPr>
          <a:xfrm flipH="1" flipV="1">
            <a:off x="6676935" y="5945128"/>
            <a:ext cx="54000" cy="15514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 flipH="1" flipV="1">
            <a:off x="6349625" y="5593185"/>
            <a:ext cx="260652" cy="26020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/>
          <p:nvPr/>
        </p:nvCxnSpPr>
        <p:spPr>
          <a:xfrm flipH="1" flipV="1">
            <a:off x="6001816" y="5257635"/>
            <a:ext cx="260652" cy="26020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6372908" y="5002624"/>
            <a:ext cx="12629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>
                <a:solidFill>
                  <a:schemeClr val="accent2"/>
                </a:solidFill>
              </a:rPr>
              <a:t>サンプル間</a:t>
            </a:r>
            <a:r>
              <a:rPr lang="ja-JP" altLang="en-US" sz="1050" dirty="0" smtClean="0">
                <a:solidFill>
                  <a:schemeClr val="accent2"/>
                </a:solidFill>
              </a:rPr>
              <a:t>の距離</a:t>
            </a:r>
            <a:r>
              <a:rPr lang="ja-JP" altLang="en-US" sz="1050" dirty="0" smtClean="0"/>
              <a:t>を使って</a:t>
            </a:r>
            <a:r>
              <a:rPr lang="ja-JP" altLang="en-US" sz="1050" dirty="0" smtClean="0">
                <a:solidFill>
                  <a:srgbClr val="0000FF"/>
                </a:solidFill>
              </a:rPr>
              <a:t>カーネル</a:t>
            </a:r>
            <a:r>
              <a:rPr lang="ja-JP" altLang="en-US" sz="1050" dirty="0" smtClean="0"/>
              <a:t>を計算する</a:t>
            </a:r>
            <a:endParaRPr kumimoji="1" lang="ja-JP" altLang="en-US" sz="1050" dirty="0"/>
          </a:p>
        </p:txBody>
      </p:sp>
      <p:sp>
        <p:nvSpPr>
          <p:cNvPr id="123" name="線吹き出し 1 (枠付き) 122"/>
          <p:cNvSpPr/>
          <p:nvPr/>
        </p:nvSpPr>
        <p:spPr>
          <a:xfrm>
            <a:off x="10293431" y="1517961"/>
            <a:ext cx="545446" cy="171246"/>
          </a:xfrm>
          <a:prstGeom prst="borderCallout1">
            <a:avLst>
              <a:gd name="adj1" fmla="val 244"/>
              <a:gd name="adj2" fmla="val 59657"/>
              <a:gd name="adj3" fmla="val -62818"/>
              <a:gd name="adj4" fmla="val 8292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 smtClean="0"/>
              <a:t>ねじれ</a:t>
            </a:r>
            <a:endParaRPr kumimoji="1" lang="ja-JP" altLang="en-US" sz="900" dirty="0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10796083" y="2383957"/>
            <a:ext cx="34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*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11143303" y="1803960"/>
            <a:ext cx="342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☓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0658935" y="901360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9686462" y="970598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◇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9260648" y="1232808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29" name="フリーフォーム 128"/>
          <p:cNvSpPr/>
          <p:nvPr/>
        </p:nvSpPr>
        <p:spPr>
          <a:xfrm>
            <a:off x="9357064" y="992861"/>
            <a:ext cx="1830467" cy="1617174"/>
          </a:xfrm>
          <a:custGeom>
            <a:avLst/>
            <a:gdLst>
              <a:gd name="connsiteX0" fmla="*/ 1269507 w 1830467"/>
              <a:gd name="connsiteY0" fmla="*/ 1617174 h 1617174"/>
              <a:gd name="connsiteX1" fmla="*/ 1313895 w 1830467"/>
              <a:gd name="connsiteY1" fmla="*/ 1528397 h 1617174"/>
              <a:gd name="connsiteX2" fmla="*/ 1686757 w 1830467"/>
              <a:gd name="connsiteY2" fmla="*/ 1137780 h 1617174"/>
              <a:gd name="connsiteX3" fmla="*/ 1811045 w 1830467"/>
              <a:gd name="connsiteY3" fmla="*/ 773795 h 1617174"/>
              <a:gd name="connsiteX4" fmla="*/ 1784412 w 1830467"/>
              <a:gd name="connsiteY4" fmla="*/ 498588 h 1617174"/>
              <a:gd name="connsiteX5" fmla="*/ 1384917 w 1830467"/>
              <a:gd name="connsiteY5" fmla="*/ 152358 h 1617174"/>
              <a:gd name="connsiteX6" fmla="*/ 967666 w 1830467"/>
              <a:gd name="connsiteY6" fmla="*/ 1438 h 1617174"/>
              <a:gd name="connsiteX7" fmla="*/ 523783 w 1830467"/>
              <a:gd name="connsiteY7" fmla="*/ 232257 h 1617174"/>
              <a:gd name="connsiteX8" fmla="*/ 0 w 1830467"/>
              <a:gd name="connsiteY8" fmla="*/ 578487 h 161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0467" h="1617174">
                <a:moveTo>
                  <a:pt x="1269507" y="1617174"/>
                </a:moveTo>
                <a:cubicBezTo>
                  <a:pt x="1256930" y="1612735"/>
                  <a:pt x="1244353" y="1608296"/>
                  <a:pt x="1313895" y="1528397"/>
                </a:cubicBezTo>
                <a:cubicBezTo>
                  <a:pt x="1383437" y="1448498"/>
                  <a:pt x="1603899" y="1263547"/>
                  <a:pt x="1686757" y="1137780"/>
                </a:cubicBezTo>
                <a:cubicBezTo>
                  <a:pt x="1769615" y="1012013"/>
                  <a:pt x="1794769" y="880327"/>
                  <a:pt x="1811045" y="773795"/>
                </a:cubicBezTo>
                <a:cubicBezTo>
                  <a:pt x="1827321" y="667263"/>
                  <a:pt x="1855433" y="602161"/>
                  <a:pt x="1784412" y="498588"/>
                </a:cubicBezTo>
                <a:cubicBezTo>
                  <a:pt x="1713391" y="395015"/>
                  <a:pt x="1521041" y="235216"/>
                  <a:pt x="1384917" y="152358"/>
                </a:cubicBezTo>
                <a:cubicBezTo>
                  <a:pt x="1248793" y="69500"/>
                  <a:pt x="1111188" y="-11879"/>
                  <a:pt x="967666" y="1438"/>
                </a:cubicBezTo>
                <a:cubicBezTo>
                  <a:pt x="824144" y="14755"/>
                  <a:pt x="685061" y="136082"/>
                  <a:pt x="523783" y="232257"/>
                </a:cubicBezTo>
                <a:cubicBezTo>
                  <a:pt x="362505" y="328432"/>
                  <a:pt x="181252" y="453459"/>
                  <a:pt x="0" y="57848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93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461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0006"/>
            <a:ext cx="4043813" cy="599860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62" y="9525"/>
            <a:ext cx="4043813" cy="600699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725" y="0"/>
            <a:ext cx="4043813" cy="291120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178954" y="3190287"/>
            <a:ext cx="191329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71571" y="3190287"/>
            <a:ext cx="89256" cy="142192"/>
          </a:xfrm>
          <a:prstGeom prst="rect">
            <a:avLst/>
          </a:prstGeom>
          <a:noFill/>
          <a:ln w="952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347495" y="2118588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167187" y="2118588"/>
            <a:ext cx="76337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644496" y="3190287"/>
            <a:ext cx="89256" cy="14219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94578" y="3533757"/>
            <a:ext cx="210462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1317" y="3736957"/>
            <a:ext cx="191329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682774" y="3735035"/>
            <a:ext cx="191329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323709" y="3735035"/>
            <a:ext cx="191329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58545" y="2118588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681938" y="2118588"/>
            <a:ext cx="1386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320023" y="1096238"/>
            <a:ext cx="184477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507178" y="1096238"/>
            <a:ext cx="126000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67805" y="1096238"/>
            <a:ext cx="114545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551018" y="2720804"/>
            <a:ext cx="76337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87010" y="4133529"/>
            <a:ext cx="76337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23805" y="6340066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308129" y="1422608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514379" y="628858"/>
            <a:ext cx="104132" cy="14219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555529" y="15875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92822" y="447797"/>
            <a:ext cx="104132" cy="9711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864522" y="447797"/>
            <a:ext cx="104132" cy="9711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829427" y="1432133"/>
            <a:ext cx="795433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090053" y="1622633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89778" y="2425908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295429" y="2720804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622244" y="2720804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091436" y="3235154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667779" y="2717629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17524" y="2714454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902320" y="3624326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52065" y="3621151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514308" y="3624326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738156" y="3625138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041081" y="3621703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43849" y="3621151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323981" y="4126627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547829" y="4127439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850754" y="4124004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053522" y="4123452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225304" y="4123452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794026" y="4133529"/>
            <a:ext cx="104132" cy="142192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789090" y="4728843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012938" y="4729655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315863" y="4726220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518631" y="4725668"/>
            <a:ext cx="126000" cy="1421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511799" y="4725668"/>
            <a:ext cx="126000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757538" y="5521893"/>
            <a:ext cx="126000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024800" y="5518161"/>
            <a:ext cx="126000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80240" y="5830808"/>
            <a:ext cx="126000" cy="14219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746215" y="1313412"/>
            <a:ext cx="118800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80965" y="1313412"/>
            <a:ext cx="118800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518472" y="1506404"/>
            <a:ext cx="343368" cy="14219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3555385" y="2520471"/>
            <a:ext cx="89256" cy="14219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69426" y="2720804"/>
            <a:ext cx="89256" cy="142192"/>
          </a:xfrm>
          <a:prstGeom prst="rect">
            <a:avLst/>
          </a:prstGeom>
          <a:noFill/>
          <a:ln w="952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9658948" y="-26599"/>
            <a:ext cx="34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*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204377" y="230715"/>
            <a:ext cx="342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☓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8833700" y="592232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8833700" y="1096238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>
                <a:solidFill>
                  <a:srgbClr val="FF0000"/>
                </a:solidFill>
              </a:rPr>
              <a:t>◇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8798242" y="1564800"/>
            <a:ext cx="292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b="1" dirty="0" smtClean="0">
                <a:solidFill>
                  <a:srgbClr val="FF0000"/>
                </a:solidFill>
              </a:rPr>
              <a:t>○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2" name="フリーフォーム 1"/>
          <p:cNvSpPr/>
          <p:nvPr/>
        </p:nvSpPr>
        <p:spPr>
          <a:xfrm>
            <a:off x="9195859" y="181596"/>
            <a:ext cx="818998" cy="1490450"/>
          </a:xfrm>
          <a:custGeom>
            <a:avLst/>
            <a:gdLst>
              <a:gd name="connsiteX0" fmla="*/ 818998 w 818998"/>
              <a:gd name="connsiteY0" fmla="*/ 6246 h 1495412"/>
              <a:gd name="connsiteX1" fmla="*/ 731912 w 818998"/>
              <a:gd name="connsiteY1" fmla="*/ 23663 h 1495412"/>
              <a:gd name="connsiteX2" fmla="*/ 374861 w 818998"/>
              <a:gd name="connsiteY2" fmla="*/ 197835 h 1495412"/>
              <a:gd name="connsiteX3" fmla="*/ 87478 w 818998"/>
              <a:gd name="connsiteY3" fmla="*/ 676806 h 1495412"/>
              <a:gd name="connsiteX4" fmla="*/ 392 w 818998"/>
              <a:gd name="connsiteY4" fmla="*/ 1260280 h 1495412"/>
              <a:gd name="connsiteX5" fmla="*/ 61352 w 818998"/>
              <a:gd name="connsiteY5" fmla="*/ 1495412 h 1495412"/>
              <a:gd name="connsiteX0" fmla="*/ 818998 w 818998"/>
              <a:gd name="connsiteY0" fmla="*/ 1284 h 1490450"/>
              <a:gd name="connsiteX1" fmla="*/ 604912 w 818998"/>
              <a:gd name="connsiteY1" fmla="*/ 50451 h 1490450"/>
              <a:gd name="connsiteX2" fmla="*/ 374861 w 818998"/>
              <a:gd name="connsiteY2" fmla="*/ 192873 h 1490450"/>
              <a:gd name="connsiteX3" fmla="*/ 87478 w 818998"/>
              <a:gd name="connsiteY3" fmla="*/ 671844 h 1490450"/>
              <a:gd name="connsiteX4" fmla="*/ 392 w 818998"/>
              <a:gd name="connsiteY4" fmla="*/ 1255318 h 1490450"/>
              <a:gd name="connsiteX5" fmla="*/ 61352 w 818998"/>
              <a:gd name="connsiteY5" fmla="*/ 1490450 h 1490450"/>
              <a:gd name="connsiteX0" fmla="*/ 818998 w 818998"/>
              <a:gd name="connsiteY0" fmla="*/ 1284 h 1490450"/>
              <a:gd name="connsiteX1" fmla="*/ 604912 w 818998"/>
              <a:gd name="connsiteY1" fmla="*/ 50451 h 1490450"/>
              <a:gd name="connsiteX2" fmla="*/ 374861 w 818998"/>
              <a:gd name="connsiteY2" fmla="*/ 192873 h 1490450"/>
              <a:gd name="connsiteX3" fmla="*/ 87478 w 818998"/>
              <a:gd name="connsiteY3" fmla="*/ 542304 h 1490450"/>
              <a:gd name="connsiteX4" fmla="*/ 392 w 818998"/>
              <a:gd name="connsiteY4" fmla="*/ 1255318 h 1490450"/>
              <a:gd name="connsiteX5" fmla="*/ 61352 w 818998"/>
              <a:gd name="connsiteY5" fmla="*/ 1490450 h 1490450"/>
              <a:gd name="connsiteX0" fmla="*/ 818998 w 818998"/>
              <a:gd name="connsiteY0" fmla="*/ 1284 h 1490450"/>
              <a:gd name="connsiteX1" fmla="*/ 604912 w 818998"/>
              <a:gd name="connsiteY1" fmla="*/ 50451 h 1490450"/>
              <a:gd name="connsiteX2" fmla="*/ 313901 w 818998"/>
              <a:gd name="connsiteY2" fmla="*/ 192873 h 1490450"/>
              <a:gd name="connsiteX3" fmla="*/ 87478 w 818998"/>
              <a:gd name="connsiteY3" fmla="*/ 542304 h 1490450"/>
              <a:gd name="connsiteX4" fmla="*/ 392 w 818998"/>
              <a:gd name="connsiteY4" fmla="*/ 1255318 h 1490450"/>
              <a:gd name="connsiteX5" fmla="*/ 61352 w 818998"/>
              <a:gd name="connsiteY5" fmla="*/ 1490450 h 149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8998" h="1490450">
                <a:moveTo>
                  <a:pt x="818998" y="1284"/>
                </a:moveTo>
                <a:cubicBezTo>
                  <a:pt x="812466" y="-5974"/>
                  <a:pt x="689095" y="18520"/>
                  <a:pt x="604912" y="50451"/>
                </a:cubicBezTo>
                <a:cubicBezTo>
                  <a:pt x="520729" y="82382"/>
                  <a:pt x="400140" y="110898"/>
                  <a:pt x="313901" y="192873"/>
                </a:cubicBezTo>
                <a:cubicBezTo>
                  <a:pt x="227662" y="274848"/>
                  <a:pt x="139730" y="365230"/>
                  <a:pt x="87478" y="542304"/>
                </a:cubicBezTo>
                <a:cubicBezTo>
                  <a:pt x="35227" y="719378"/>
                  <a:pt x="4746" y="1097294"/>
                  <a:pt x="392" y="1255318"/>
                </a:cubicBezTo>
                <a:cubicBezTo>
                  <a:pt x="-3962" y="1413342"/>
                  <a:pt x="28695" y="1441101"/>
                  <a:pt x="61352" y="14904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線吹き出し 1 (枠付き) 73"/>
          <p:cNvSpPr/>
          <p:nvPr/>
        </p:nvSpPr>
        <p:spPr>
          <a:xfrm>
            <a:off x="10438210" y="859974"/>
            <a:ext cx="839389" cy="187502"/>
          </a:xfrm>
          <a:prstGeom prst="borderCallout1">
            <a:avLst>
              <a:gd name="adj1" fmla="val 40292"/>
              <a:gd name="adj2" fmla="val -1812"/>
              <a:gd name="adj3" fmla="val 8378"/>
              <a:gd name="adj4" fmla="val -4839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900" dirty="0" smtClean="0"/>
              <a:t>広がっている</a:t>
            </a:r>
            <a:endParaRPr kumimoji="1" lang="ja-JP" altLang="en-US" sz="9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979420" y="4060277"/>
            <a:ext cx="985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dirty="0" smtClean="0"/>
              <a:t>多様体</a:t>
            </a:r>
            <a:endParaRPr kumimoji="1" lang="en-US" altLang="ja-JP" sz="1100" dirty="0" smtClean="0"/>
          </a:p>
          <a:p>
            <a:pPr algn="ctr"/>
            <a:r>
              <a:rPr kumimoji="1" lang="ja-JP" altLang="en-US" sz="1100" dirty="0" smtClean="0"/>
              <a:t>（部分空間）</a:t>
            </a:r>
            <a:endParaRPr kumimoji="1" lang="ja-JP" altLang="en-US" sz="1100" dirty="0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0" y="4133529"/>
            <a:ext cx="772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dirty="0" smtClean="0"/>
              <a:t>元の空間</a:t>
            </a:r>
            <a:endParaRPr kumimoji="1" lang="ja-JP" altLang="en-US" sz="1100" dirty="0"/>
          </a:p>
        </p:txBody>
      </p:sp>
      <p:sp>
        <p:nvSpPr>
          <p:cNvPr id="4" name="円/楕円 3"/>
          <p:cNvSpPr/>
          <p:nvPr/>
        </p:nvSpPr>
        <p:spPr>
          <a:xfrm>
            <a:off x="1400855" y="4611332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>
            <a:off x="1497297" y="4754414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>
            <a:off x="1475374" y="4871035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1310274" y="4704493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2795211" y="4710843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2963486" y="4875943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>
            <a:off x="2842836" y="5126768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>
            <a:off x="2719640" y="4849066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430373" y="4772414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>
            <a:off x="2842836" y="4907035"/>
            <a:ext cx="36000" cy="36000"/>
          </a:xfrm>
          <a:prstGeom prst="ellipse">
            <a:avLst/>
          </a:prstGeom>
          <a:solidFill>
            <a:schemeClr val="bg1"/>
          </a:solidFill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6" name="直線コネクタ 85"/>
          <p:cNvCxnSpPr>
            <a:stCxn id="79" idx="6"/>
          </p:cNvCxnSpPr>
          <p:nvPr/>
        </p:nvCxnSpPr>
        <p:spPr>
          <a:xfrm>
            <a:off x="2831211" y="4728843"/>
            <a:ext cx="465139" cy="43388"/>
          </a:xfrm>
          <a:prstGeom prst="line">
            <a:avLst/>
          </a:prstGeom>
          <a:ln w="31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82" idx="6"/>
          </p:cNvCxnSpPr>
          <p:nvPr/>
        </p:nvCxnSpPr>
        <p:spPr>
          <a:xfrm flipV="1">
            <a:off x="2755640" y="4774612"/>
            <a:ext cx="553949" cy="92454"/>
          </a:xfrm>
          <a:prstGeom prst="line">
            <a:avLst/>
          </a:prstGeom>
          <a:ln w="31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7"/>
          </p:cNvCxnSpPr>
          <p:nvPr/>
        </p:nvCxnSpPr>
        <p:spPr>
          <a:xfrm flipV="1">
            <a:off x="2994214" y="4772231"/>
            <a:ext cx="315375" cy="108984"/>
          </a:xfrm>
          <a:prstGeom prst="line">
            <a:avLst/>
          </a:prstGeom>
          <a:ln w="31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>
            <a:stCxn id="81" idx="7"/>
          </p:cNvCxnSpPr>
          <p:nvPr/>
        </p:nvCxnSpPr>
        <p:spPr>
          <a:xfrm flipV="1">
            <a:off x="2873564" y="4772231"/>
            <a:ext cx="436025" cy="359809"/>
          </a:xfrm>
          <a:prstGeom prst="line">
            <a:avLst/>
          </a:prstGeom>
          <a:ln w="31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テキスト ボックス 98"/>
          <p:cNvSpPr txBox="1"/>
          <p:nvPr/>
        </p:nvSpPr>
        <p:spPr>
          <a:xfrm>
            <a:off x="3232322" y="4693128"/>
            <a:ext cx="69148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b="1" dirty="0">
                <a:solidFill>
                  <a:schemeClr val="accent4">
                    <a:lumMod val="75000"/>
                  </a:schemeClr>
                </a:solidFill>
              </a:rPr>
              <a:t>近傍の</a:t>
            </a:r>
            <a:r>
              <a:rPr lang="ja-JP" altLang="en-US" sz="500" b="1" dirty="0" smtClean="0">
                <a:solidFill>
                  <a:schemeClr val="accent4">
                    <a:lumMod val="75000"/>
                  </a:schemeClr>
                </a:solidFill>
              </a:rPr>
              <a:t>点（写像後）</a:t>
            </a:r>
            <a:endParaRPr kumimoji="1" lang="ja-JP" altLang="en-US" sz="5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3241814" y="4893489"/>
            <a:ext cx="8320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 smtClean="0">
                <a:solidFill>
                  <a:srgbClr val="CC66FF"/>
                </a:solidFill>
              </a:rPr>
              <a:t>近似対象の点（写像後）</a:t>
            </a:r>
            <a:endParaRPr kumimoji="1" lang="ja-JP" altLang="en-US" sz="500" b="1" dirty="0">
              <a:solidFill>
                <a:srgbClr val="CC66FF"/>
              </a:solidFill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1544948" y="4796764"/>
            <a:ext cx="56795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b="1" dirty="0" smtClean="0">
                <a:solidFill>
                  <a:srgbClr val="00B0F0"/>
                </a:solidFill>
              </a:rPr>
              <a:t>近似対象の点</a:t>
            </a:r>
            <a:endParaRPr kumimoji="1" lang="ja-JP" altLang="en-US" sz="500" b="1" dirty="0">
              <a:solidFill>
                <a:srgbClr val="00B0F0"/>
              </a:solidFill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 flipH="1" flipV="1">
            <a:off x="1469548" y="4796764"/>
            <a:ext cx="144000" cy="80621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/>
          <p:cNvSpPr txBox="1"/>
          <p:nvPr/>
        </p:nvSpPr>
        <p:spPr>
          <a:xfrm>
            <a:off x="1757946" y="4009882"/>
            <a:ext cx="68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/>
              <a:t>写像</a:t>
            </a:r>
            <a:endParaRPr kumimoji="1" lang="en-US" altLang="ja-JP" sz="1000" dirty="0" smtClean="0"/>
          </a:p>
          <a:p>
            <a:pPr algn="ctr"/>
            <a:r>
              <a:rPr lang="ja-JP" altLang="en-US" sz="1000" dirty="0"/>
              <a:t>→</a:t>
            </a:r>
            <a:endParaRPr kumimoji="1" lang="ja-JP" altLang="en-US" sz="1000" dirty="0"/>
          </a:p>
        </p:txBody>
      </p:sp>
      <p:cxnSp>
        <p:nvCxnSpPr>
          <p:cNvPr id="106" name="直線コネクタ 105"/>
          <p:cNvCxnSpPr>
            <a:stCxn id="4" idx="7"/>
          </p:cNvCxnSpPr>
          <p:nvPr/>
        </p:nvCxnSpPr>
        <p:spPr>
          <a:xfrm flipV="1">
            <a:off x="1431583" y="4363576"/>
            <a:ext cx="61791" cy="253028"/>
          </a:xfrm>
          <a:prstGeom prst="line">
            <a:avLst/>
          </a:prstGeom>
          <a:ln w="31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>
            <a:stCxn id="78" idx="7"/>
          </p:cNvCxnSpPr>
          <p:nvPr/>
        </p:nvCxnSpPr>
        <p:spPr>
          <a:xfrm flipV="1">
            <a:off x="1341002" y="4363576"/>
            <a:ext cx="151159" cy="346189"/>
          </a:xfrm>
          <a:prstGeom prst="line">
            <a:avLst/>
          </a:prstGeom>
          <a:ln w="31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>
            <a:stCxn id="77" idx="0"/>
          </p:cNvCxnSpPr>
          <p:nvPr/>
        </p:nvCxnSpPr>
        <p:spPr>
          <a:xfrm flipH="1" flipV="1">
            <a:off x="1492161" y="4363576"/>
            <a:ext cx="1213" cy="507459"/>
          </a:xfrm>
          <a:prstGeom prst="line">
            <a:avLst/>
          </a:prstGeom>
          <a:ln w="31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>
            <a:stCxn id="76" idx="0"/>
          </p:cNvCxnSpPr>
          <p:nvPr/>
        </p:nvCxnSpPr>
        <p:spPr>
          <a:xfrm flipH="1" flipV="1">
            <a:off x="1491553" y="4363576"/>
            <a:ext cx="23744" cy="390838"/>
          </a:xfrm>
          <a:prstGeom prst="line">
            <a:avLst/>
          </a:prstGeom>
          <a:ln w="31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/>
          <p:cNvSpPr txBox="1"/>
          <p:nvPr/>
        </p:nvSpPr>
        <p:spPr>
          <a:xfrm>
            <a:off x="1285086" y="4233539"/>
            <a:ext cx="4391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b="1" dirty="0">
                <a:solidFill>
                  <a:srgbClr val="92D050"/>
                </a:solidFill>
              </a:rPr>
              <a:t>近傍の点</a:t>
            </a:r>
            <a:endParaRPr kumimoji="1" lang="ja-JP" altLang="en-US" sz="500" b="1" dirty="0">
              <a:solidFill>
                <a:srgbClr val="92D050"/>
              </a:solidFill>
            </a:endParaRPr>
          </a:p>
        </p:txBody>
      </p:sp>
      <p:cxnSp>
        <p:nvCxnSpPr>
          <p:cNvPr id="119" name="直線コネクタ 118"/>
          <p:cNvCxnSpPr/>
          <p:nvPr/>
        </p:nvCxnSpPr>
        <p:spPr>
          <a:xfrm>
            <a:off x="2875648" y="4925035"/>
            <a:ext cx="439204" cy="53093"/>
          </a:xfrm>
          <a:prstGeom prst="line">
            <a:avLst/>
          </a:prstGeom>
          <a:ln w="3175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フリーフォーム 122"/>
          <p:cNvSpPr/>
          <p:nvPr/>
        </p:nvSpPr>
        <p:spPr>
          <a:xfrm>
            <a:off x="1670050" y="951677"/>
            <a:ext cx="4235450" cy="2236023"/>
          </a:xfrm>
          <a:custGeom>
            <a:avLst/>
            <a:gdLst>
              <a:gd name="connsiteX0" fmla="*/ 0 w 4235450"/>
              <a:gd name="connsiteY0" fmla="*/ 2236023 h 2236023"/>
              <a:gd name="connsiteX1" fmla="*/ 152400 w 4235450"/>
              <a:gd name="connsiteY1" fmla="*/ 2102673 h 2236023"/>
              <a:gd name="connsiteX2" fmla="*/ 711200 w 4235450"/>
              <a:gd name="connsiteY2" fmla="*/ 2102673 h 2236023"/>
              <a:gd name="connsiteX3" fmla="*/ 1924050 w 4235450"/>
              <a:gd name="connsiteY3" fmla="*/ 2064573 h 2236023"/>
              <a:gd name="connsiteX4" fmla="*/ 2387600 w 4235450"/>
              <a:gd name="connsiteY4" fmla="*/ 1829623 h 2236023"/>
              <a:gd name="connsiteX5" fmla="*/ 2336800 w 4235450"/>
              <a:gd name="connsiteY5" fmla="*/ 813623 h 2236023"/>
              <a:gd name="connsiteX6" fmla="*/ 2489200 w 4235450"/>
              <a:gd name="connsiteY6" fmla="*/ 273873 h 2236023"/>
              <a:gd name="connsiteX7" fmla="*/ 3105150 w 4235450"/>
              <a:gd name="connsiteY7" fmla="*/ 45273 h 2236023"/>
              <a:gd name="connsiteX8" fmla="*/ 3930650 w 4235450"/>
              <a:gd name="connsiteY8" fmla="*/ 7173 h 2236023"/>
              <a:gd name="connsiteX9" fmla="*/ 4235450 w 4235450"/>
              <a:gd name="connsiteY9" fmla="*/ 140523 h 2236023"/>
              <a:gd name="connsiteX0" fmla="*/ 0 w 4235450"/>
              <a:gd name="connsiteY0" fmla="*/ 2236023 h 2236023"/>
              <a:gd name="connsiteX1" fmla="*/ 152400 w 4235450"/>
              <a:gd name="connsiteY1" fmla="*/ 2102673 h 2236023"/>
              <a:gd name="connsiteX2" fmla="*/ 711200 w 4235450"/>
              <a:gd name="connsiteY2" fmla="*/ 2102673 h 2236023"/>
              <a:gd name="connsiteX3" fmla="*/ 1924050 w 4235450"/>
              <a:gd name="connsiteY3" fmla="*/ 2064573 h 2236023"/>
              <a:gd name="connsiteX4" fmla="*/ 2387600 w 4235450"/>
              <a:gd name="connsiteY4" fmla="*/ 1829623 h 2236023"/>
              <a:gd name="connsiteX5" fmla="*/ 2374900 w 4235450"/>
              <a:gd name="connsiteY5" fmla="*/ 813623 h 2236023"/>
              <a:gd name="connsiteX6" fmla="*/ 2489200 w 4235450"/>
              <a:gd name="connsiteY6" fmla="*/ 273873 h 2236023"/>
              <a:gd name="connsiteX7" fmla="*/ 3105150 w 4235450"/>
              <a:gd name="connsiteY7" fmla="*/ 45273 h 2236023"/>
              <a:gd name="connsiteX8" fmla="*/ 3930650 w 4235450"/>
              <a:gd name="connsiteY8" fmla="*/ 7173 h 2236023"/>
              <a:gd name="connsiteX9" fmla="*/ 4235450 w 4235450"/>
              <a:gd name="connsiteY9" fmla="*/ 140523 h 2236023"/>
              <a:gd name="connsiteX0" fmla="*/ 0 w 4235450"/>
              <a:gd name="connsiteY0" fmla="*/ 2236023 h 2236023"/>
              <a:gd name="connsiteX1" fmla="*/ 152400 w 4235450"/>
              <a:gd name="connsiteY1" fmla="*/ 2102673 h 2236023"/>
              <a:gd name="connsiteX2" fmla="*/ 711200 w 4235450"/>
              <a:gd name="connsiteY2" fmla="*/ 2102673 h 2236023"/>
              <a:gd name="connsiteX3" fmla="*/ 1924050 w 4235450"/>
              <a:gd name="connsiteY3" fmla="*/ 2064573 h 2236023"/>
              <a:gd name="connsiteX4" fmla="*/ 2343150 w 4235450"/>
              <a:gd name="connsiteY4" fmla="*/ 1918523 h 2236023"/>
              <a:gd name="connsiteX5" fmla="*/ 2374900 w 4235450"/>
              <a:gd name="connsiteY5" fmla="*/ 813623 h 2236023"/>
              <a:gd name="connsiteX6" fmla="*/ 2489200 w 4235450"/>
              <a:gd name="connsiteY6" fmla="*/ 273873 h 2236023"/>
              <a:gd name="connsiteX7" fmla="*/ 3105150 w 4235450"/>
              <a:gd name="connsiteY7" fmla="*/ 45273 h 2236023"/>
              <a:gd name="connsiteX8" fmla="*/ 3930650 w 4235450"/>
              <a:gd name="connsiteY8" fmla="*/ 7173 h 2236023"/>
              <a:gd name="connsiteX9" fmla="*/ 4235450 w 4235450"/>
              <a:gd name="connsiteY9" fmla="*/ 140523 h 2236023"/>
              <a:gd name="connsiteX0" fmla="*/ 0 w 4235450"/>
              <a:gd name="connsiteY0" fmla="*/ 2236023 h 2236023"/>
              <a:gd name="connsiteX1" fmla="*/ 152400 w 4235450"/>
              <a:gd name="connsiteY1" fmla="*/ 2102673 h 2236023"/>
              <a:gd name="connsiteX2" fmla="*/ 711200 w 4235450"/>
              <a:gd name="connsiteY2" fmla="*/ 2102673 h 2236023"/>
              <a:gd name="connsiteX3" fmla="*/ 1866900 w 4235450"/>
              <a:gd name="connsiteY3" fmla="*/ 2064573 h 2236023"/>
              <a:gd name="connsiteX4" fmla="*/ 2343150 w 4235450"/>
              <a:gd name="connsiteY4" fmla="*/ 1918523 h 2236023"/>
              <a:gd name="connsiteX5" fmla="*/ 2374900 w 4235450"/>
              <a:gd name="connsiteY5" fmla="*/ 813623 h 2236023"/>
              <a:gd name="connsiteX6" fmla="*/ 2489200 w 4235450"/>
              <a:gd name="connsiteY6" fmla="*/ 273873 h 2236023"/>
              <a:gd name="connsiteX7" fmla="*/ 3105150 w 4235450"/>
              <a:gd name="connsiteY7" fmla="*/ 45273 h 2236023"/>
              <a:gd name="connsiteX8" fmla="*/ 3930650 w 4235450"/>
              <a:gd name="connsiteY8" fmla="*/ 7173 h 2236023"/>
              <a:gd name="connsiteX9" fmla="*/ 4235450 w 4235450"/>
              <a:gd name="connsiteY9" fmla="*/ 140523 h 2236023"/>
              <a:gd name="connsiteX0" fmla="*/ 0 w 4235450"/>
              <a:gd name="connsiteY0" fmla="*/ 2236023 h 2236023"/>
              <a:gd name="connsiteX1" fmla="*/ 152400 w 4235450"/>
              <a:gd name="connsiteY1" fmla="*/ 2102673 h 2236023"/>
              <a:gd name="connsiteX2" fmla="*/ 711200 w 4235450"/>
              <a:gd name="connsiteY2" fmla="*/ 2102673 h 2236023"/>
              <a:gd name="connsiteX3" fmla="*/ 1866900 w 4235450"/>
              <a:gd name="connsiteY3" fmla="*/ 2064573 h 2236023"/>
              <a:gd name="connsiteX4" fmla="*/ 2343150 w 4235450"/>
              <a:gd name="connsiteY4" fmla="*/ 1918523 h 2236023"/>
              <a:gd name="connsiteX5" fmla="*/ 2374900 w 4235450"/>
              <a:gd name="connsiteY5" fmla="*/ 813623 h 2236023"/>
              <a:gd name="connsiteX6" fmla="*/ 2489200 w 4235450"/>
              <a:gd name="connsiteY6" fmla="*/ 273873 h 2236023"/>
              <a:gd name="connsiteX7" fmla="*/ 3105150 w 4235450"/>
              <a:gd name="connsiteY7" fmla="*/ 45273 h 2236023"/>
              <a:gd name="connsiteX8" fmla="*/ 3930650 w 4235450"/>
              <a:gd name="connsiteY8" fmla="*/ 7173 h 2236023"/>
              <a:gd name="connsiteX9" fmla="*/ 4235450 w 4235450"/>
              <a:gd name="connsiteY9" fmla="*/ 140523 h 223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35450" h="2236023">
                <a:moveTo>
                  <a:pt x="0" y="2236023"/>
                </a:moveTo>
                <a:cubicBezTo>
                  <a:pt x="16933" y="2180460"/>
                  <a:pt x="33867" y="2124898"/>
                  <a:pt x="152400" y="2102673"/>
                </a:cubicBezTo>
                <a:cubicBezTo>
                  <a:pt x="270933" y="2080448"/>
                  <a:pt x="425450" y="2109023"/>
                  <a:pt x="711200" y="2102673"/>
                </a:cubicBezTo>
                <a:cubicBezTo>
                  <a:pt x="996950" y="2096323"/>
                  <a:pt x="1594908" y="2095265"/>
                  <a:pt x="1866900" y="2064573"/>
                </a:cubicBezTo>
                <a:cubicBezTo>
                  <a:pt x="2138892" y="2033881"/>
                  <a:pt x="2296583" y="2038115"/>
                  <a:pt x="2343150" y="1918523"/>
                </a:cubicBezTo>
                <a:cubicBezTo>
                  <a:pt x="2389717" y="1798931"/>
                  <a:pt x="2350558" y="1087731"/>
                  <a:pt x="2374900" y="813623"/>
                </a:cubicBezTo>
                <a:cubicBezTo>
                  <a:pt x="2399242" y="539515"/>
                  <a:pt x="2367492" y="401931"/>
                  <a:pt x="2489200" y="273873"/>
                </a:cubicBezTo>
                <a:cubicBezTo>
                  <a:pt x="2610908" y="145815"/>
                  <a:pt x="2864908" y="89723"/>
                  <a:pt x="3105150" y="45273"/>
                </a:cubicBezTo>
                <a:cubicBezTo>
                  <a:pt x="3345392" y="823"/>
                  <a:pt x="3742267" y="-8702"/>
                  <a:pt x="3930650" y="7173"/>
                </a:cubicBezTo>
                <a:cubicBezTo>
                  <a:pt x="4119033" y="23048"/>
                  <a:pt x="4177241" y="81785"/>
                  <a:pt x="4235450" y="140523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2414631" y="1111041"/>
            <a:ext cx="4220449" cy="2076659"/>
          </a:xfrm>
          <a:custGeom>
            <a:avLst/>
            <a:gdLst>
              <a:gd name="connsiteX0" fmla="*/ 4719 w 4220449"/>
              <a:gd name="connsiteY0" fmla="*/ 2076659 h 2076659"/>
              <a:gd name="connsiteX1" fmla="*/ 55519 w 4220449"/>
              <a:gd name="connsiteY1" fmla="*/ 2019509 h 2076659"/>
              <a:gd name="connsiteX2" fmla="*/ 398419 w 4220449"/>
              <a:gd name="connsiteY2" fmla="*/ 2013159 h 2076659"/>
              <a:gd name="connsiteX3" fmla="*/ 1039769 w 4220449"/>
              <a:gd name="connsiteY3" fmla="*/ 1981409 h 2076659"/>
              <a:gd name="connsiteX4" fmla="*/ 1585869 w 4220449"/>
              <a:gd name="connsiteY4" fmla="*/ 1867109 h 2076659"/>
              <a:gd name="connsiteX5" fmla="*/ 1687469 w 4220449"/>
              <a:gd name="connsiteY5" fmla="*/ 1543259 h 2076659"/>
              <a:gd name="connsiteX6" fmla="*/ 1681119 w 4220449"/>
              <a:gd name="connsiteY6" fmla="*/ 559009 h 2076659"/>
              <a:gd name="connsiteX7" fmla="*/ 1782719 w 4220449"/>
              <a:gd name="connsiteY7" fmla="*/ 165309 h 2076659"/>
              <a:gd name="connsiteX8" fmla="*/ 2125619 w 4220449"/>
              <a:gd name="connsiteY8" fmla="*/ 209 h 2076659"/>
              <a:gd name="connsiteX9" fmla="*/ 2709819 w 4220449"/>
              <a:gd name="connsiteY9" fmla="*/ 133559 h 2076659"/>
              <a:gd name="connsiteX10" fmla="*/ 3179719 w 4220449"/>
              <a:gd name="connsiteY10" fmla="*/ 254209 h 2076659"/>
              <a:gd name="connsiteX11" fmla="*/ 3840119 w 4220449"/>
              <a:gd name="connsiteY11" fmla="*/ 247859 h 2076659"/>
              <a:gd name="connsiteX12" fmla="*/ 4183019 w 4220449"/>
              <a:gd name="connsiteY12" fmla="*/ 216109 h 2076659"/>
              <a:gd name="connsiteX13" fmla="*/ 4195719 w 4220449"/>
              <a:gd name="connsiteY13" fmla="*/ 133559 h 207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20449" h="2076659">
                <a:moveTo>
                  <a:pt x="4719" y="2076659"/>
                </a:moveTo>
                <a:cubicBezTo>
                  <a:pt x="-2690" y="2053375"/>
                  <a:pt x="-10098" y="2030092"/>
                  <a:pt x="55519" y="2019509"/>
                </a:cubicBezTo>
                <a:cubicBezTo>
                  <a:pt x="121136" y="2008926"/>
                  <a:pt x="234377" y="2019509"/>
                  <a:pt x="398419" y="2013159"/>
                </a:cubicBezTo>
                <a:cubicBezTo>
                  <a:pt x="562461" y="2006809"/>
                  <a:pt x="841861" y="2005751"/>
                  <a:pt x="1039769" y="1981409"/>
                </a:cubicBezTo>
                <a:cubicBezTo>
                  <a:pt x="1237677" y="1957067"/>
                  <a:pt x="1477919" y="1940134"/>
                  <a:pt x="1585869" y="1867109"/>
                </a:cubicBezTo>
                <a:cubicBezTo>
                  <a:pt x="1693819" y="1794084"/>
                  <a:pt x="1671594" y="1761276"/>
                  <a:pt x="1687469" y="1543259"/>
                </a:cubicBezTo>
                <a:cubicBezTo>
                  <a:pt x="1703344" y="1325242"/>
                  <a:pt x="1665244" y="788667"/>
                  <a:pt x="1681119" y="559009"/>
                </a:cubicBezTo>
                <a:cubicBezTo>
                  <a:pt x="1696994" y="329351"/>
                  <a:pt x="1708636" y="258442"/>
                  <a:pt x="1782719" y="165309"/>
                </a:cubicBezTo>
                <a:cubicBezTo>
                  <a:pt x="1856802" y="72176"/>
                  <a:pt x="1971102" y="5501"/>
                  <a:pt x="2125619" y="209"/>
                </a:cubicBezTo>
                <a:cubicBezTo>
                  <a:pt x="2280136" y="-5083"/>
                  <a:pt x="2534136" y="91226"/>
                  <a:pt x="2709819" y="133559"/>
                </a:cubicBezTo>
                <a:cubicBezTo>
                  <a:pt x="2885502" y="175892"/>
                  <a:pt x="2991336" y="235159"/>
                  <a:pt x="3179719" y="254209"/>
                </a:cubicBezTo>
                <a:cubicBezTo>
                  <a:pt x="3368102" y="273259"/>
                  <a:pt x="3672902" y="254209"/>
                  <a:pt x="3840119" y="247859"/>
                </a:cubicBezTo>
                <a:cubicBezTo>
                  <a:pt x="4007336" y="241509"/>
                  <a:pt x="4123752" y="235159"/>
                  <a:pt x="4183019" y="216109"/>
                </a:cubicBezTo>
                <a:cubicBezTo>
                  <a:pt x="4242286" y="197059"/>
                  <a:pt x="4219002" y="165309"/>
                  <a:pt x="4195719" y="133559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567105" y="3117923"/>
            <a:ext cx="82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よく当てはまる</a:t>
            </a:r>
            <a:endParaRPr kumimoji="1" lang="en-US" altLang="ja-JP" sz="800" dirty="0" smtClean="0"/>
          </a:p>
          <a:p>
            <a:r>
              <a:rPr kumimoji="1" lang="en-US" altLang="ja-JP" sz="800" i="1" dirty="0" smtClean="0">
                <a:solidFill>
                  <a:srgbClr val="C00000"/>
                </a:solidFill>
              </a:rPr>
              <a:t>W </a:t>
            </a:r>
            <a:r>
              <a:rPr kumimoji="1" lang="ja-JP" altLang="en-US" sz="800" dirty="0" smtClean="0"/>
              <a:t>を求める</a:t>
            </a:r>
            <a:endParaRPr kumimoji="1" lang="ja-JP" altLang="en-US" sz="800" dirty="0"/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6728678" y="868121"/>
            <a:ext cx="108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前述</a:t>
            </a:r>
            <a:r>
              <a:rPr lang="ja-JP" altLang="en-US" sz="800" dirty="0" smtClean="0"/>
              <a:t>した</a:t>
            </a:r>
            <a:r>
              <a:rPr lang="en-US" altLang="ja-JP" sz="800" i="1" dirty="0" smtClean="0">
                <a:solidFill>
                  <a:srgbClr val="C00000"/>
                </a:solidFill>
              </a:rPr>
              <a:t>W</a:t>
            </a:r>
            <a:r>
              <a:rPr lang="ja-JP" altLang="en-US" sz="800" dirty="0" smtClean="0"/>
              <a:t>を使い，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よく当てはまる</a:t>
            </a:r>
            <a:endParaRPr kumimoji="1" lang="en-US" altLang="ja-JP" sz="800" dirty="0" smtClean="0"/>
          </a:p>
          <a:p>
            <a:r>
              <a:rPr kumimoji="1" lang="en-US" altLang="ja-JP" sz="800" i="1" dirty="0" smtClean="0">
                <a:solidFill>
                  <a:srgbClr val="CC66FF"/>
                </a:solidFill>
              </a:rPr>
              <a:t>β_</a:t>
            </a:r>
            <a:r>
              <a:rPr kumimoji="1" lang="en-US" altLang="ja-JP" sz="800" i="1" dirty="0" err="1" smtClean="0">
                <a:solidFill>
                  <a:srgbClr val="CC66FF"/>
                </a:solidFill>
              </a:rPr>
              <a:t>i</a:t>
            </a:r>
            <a:r>
              <a:rPr kumimoji="1" lang="en-US" altLang="ja-JP" sz="800" dirty="0" smtClean="0">
                <a:solidFill>
                  <a:srgbClr val="C00000"/>
                </a:solidFill>
              </a:rPr>
              <a:t> </a:t>
            </a:r>
            <a:r>
              <a:rPr kumimoji="1" lang="ja-JP" altLang="en-US" sz="800" dirty="0" smtClean="0"/>
              <a:t>を求める</a:t>
            </a:r>
            <a:endParaRPr kumimoji="1" lang="ja-JP" altLang="en-US" sz="800" dirty="0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4124889" y="4055522"/>
            <a:ext cx="1022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solidFill>
                  <a:srgbClr val="C00000"/>
                </a:solidFill>
              </a:rPr>
              <a:t>W </a:t>
            </a:r>
            <a:r>
              <a:rPr kumimoji="1" lang="ja-JP" altLang="en-US" sz="800" dirty="0" smtClean="0"/>
              <a:t>を使って</a:t>
            </a:r>
            <a:r>
              <a:rPr kumimoji="1" lang="en-US" altLang="ja-JP" sz="800" dirty="0" smtClean="0"/>
              <a:t>β</a:t>
            </a:r>
            <a:r>
              <a:rPr kumimoji="1" lang="ja-JP" altLang="en-US" sz="800" dirty="0" smtClean="0"/>
              <a:t>を求める</a:t>
            </a:r>
            <a:endParaRPr kumimoji="1" lang="ja-JP" altLang="en-US" sz="800" dirty="0"/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129596" y="3325739"/>
            <a:ext cx="1020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C00000"/>
                </a:solidFill>
              </a:rPr>
              <a:t>→平面の方程式</a:t>
            </a:r>
            <a:endParaRPr kumimoji="1" lang="ja-JP" altLang="en-US" sz="800" dirty="0">
              <a:solidFill>
                <a:srgbClr val="C00000"/>
              </a:solidFill>
            </a:endParaRPr>
          </a:p>
        </p:txBody>
      </p:sp>
      <p:sp>
        <p:nvSpPr>
          <p:cNvPr id="129" name="フリーフォーム 128"/>
          <p:cNvSpPr/>
          <p:nvPr/>
        </p:nvSpPr>
        <p:spPr>
          <a:xfrm>
            <a:off x="1275079" y="4491354"/>
            <a:ext cx="337185" cy="514985"/>
          </a:xfrm>
          <a:custGeom>
            <a:avLst/>
            <a:gdLst>
              <a:gd name="connsiteX0" fmla="*/ 45720 w 327660"/>
              <a:gd name="connsiteY0" fmla="*/ 0 h 518160"/>
              <a:gd name="connsiteX1" fmla="*/ 0 w 327660"/>
              <a:gd name="connsiteY1" fmla="*/ 243840 h 518160"/>
              <a:gd name="connsiteX2" fmla="*/ 198120 w 327660"/>
              <a:gd name="connsiteY2" fmla="*/ 518160 h 518160"/>
              <a:gd name="connsiteX3" fmla="*/ 327660 w 327660"/>
              <a:gd name="connsiteY3" fmla="*/ 243840 h 518160"/>
              <a:gd name="connsiteX4" fmla="*/ 45720 w 327660"/>
              <a:gd name="connsiteY4" fmla="*/ 0 h 518160"/>
              <a:gd name="connsiteX0" fmla="*/ 45720 w 327660"/>
              <a:gd name="connsiteY0" fmla="*/ 0 h 518160"/>
              <a:gd name="connsiteX1" fmla="*/ 0 w 327660"/>
              <a:gd name="connsiteY1" fmla="*/ 253365 h 518160"/>
              <a:gd name="connsiteX2" fmla="*/ 198120 w 327660"/>
              <a:gd name="connsiteY2" fmla="*/ 518160 h 518160"/>
              <a:gd name="connsiteX3" fmla="*/ 327660 w 327660"/>
              <a:gd name="connsiteY3" fmla="*/ 243840 h 518160"/>
              <a:gd name="connsiteX4" fmla="*/ 45720 w 327660"/>
              <a:gd name="connsiteY4" fmla="*/ 0 h 518160"/>
              <a:gd name="connsiteX0" fmla="*/ 55245 w 337185"/>
              <a:gd name="connsiteY0" fmla="*/ 0 h 518160"/>
              <a:gd name="connsiteX1" fmla="*/ 0 w 337185"/>
              <a:gd name="connsiteY1" fmla="*/ 256540 h 518160"/>
              <a:gd name="connsiteX2" fmla="*/ 207645 w 337185"/>
              <a:gd name="connsiteY2" fmla="*/ 518160 h 518160"/>
              <a:gd name="connsiteX3" fmla="*/ 337185 w 337185"/>
              <a:gd name="connsiteY3" fmla="*/ 243840 h 518160"/>
              <a:gd name="connsiteX4" fmla="*/ 55245 w 337185"/>
              <a:gd name="connsiteY4" fmla="*/ 0 h 518160"/>
              <a:gd name="connsiteX0" fmla="*/ 55245 w 337185"/>
              <a:gd name="connsiteY0" fmla="*/ 0 h 514985"/>
              <a:gd name="connsiteX1" fmla="*/ 0 w 337185"/>
              <a:gd name="connsiteY1" fmla="*/ 256540 h 514985"/>
              <a:gd name="connsiteX2" fmla="*/ 210820 w 337185"/>
              <a:gd name="connsiteY2" fmla="*/ 514985 h 514985"/>
              <a:gd name="connsiteX3" fmla="*/ 337185 w 337185"/>
              <a:gd name="connsiteY3" fmla="*/ 243840 h 514985"/>
              <a:gd name="connsiteX4" fmla="*/ 55245 w 337185"/>
              <a:gd name="connsiteY4" fmla="*/ 0 h 51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5" h="514985">
                <a:moveTo>
                  <a:pt x="55245" y="0"/>
                </a:moveTo>
                <a:lnTo>
                  <a:pt x="0" y="256540"/>
                </a:lnTo>
                <a:lnTo>
                  <a:pt x="210820" y="514985"/>
                </a:lnTo>
                <a:lnTo>
                  <a:pt x="337185" y="243840"/>
                </a:lnTo>
                <a:lnTo>
                  <a:pt x="55245" y="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2686270" y="4670173"/>
            <a:ext cx="414000" cy="540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1875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27434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92918"/>
          <a:stretch/>
        </p:blipFill>
        <p:spPr>
          <a:xfrm>
            <a:off x="16780" y="2743416"/>
            <a:ext cx="4027033" cy="4093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9389"/>
          <a:stretch/>
        </p:blipFill>
        <p:spPr>
          <a:xfrm>
            <a:off x="4078223" y="0"/>
            <a:ext cx="4027033" cy="52377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7158"/>
          <a:stretch/>
        </p:blipFill>
        <p:spPr>
          <a:xfrm>
            <a:off x="8139665" y="210011"/>
            <a:ext cx="4052202" cy="334281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187003" y="2156891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161279" y="289558"/>
            <a:ext cx="972000" cy="142192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116322" y="488948"/>
            <a:ext cx="1548000" cy="1620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316016" y="892808"/>
            <a:ext cx="792000" cy="162000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185660" y="650948"/>
            <a:ext cx="121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92D050"/>
                </a:solidFill>
              </a:rPr>
              <a:t>特徴空間での代表点</a:t>
            </a:r>
            <a:endParaRPr kumimoji="1" lang="ja-JP" altLang="en-US" sz="900" dirty="0">
              <a:solidFill>
                <a:srgbClr val="92D05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667063" y="2156891"/>
            <a:ext cx="149662" cy="181233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412938" y="2156891"/>
            <a:ext cx="149662" cy="181233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119739" y="2156890"/>
            <a:ext cx="203251" cy="18123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349854" y="2754162"/>
            <a:ext cx="429123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12938" y="2749135"/>
            <a:ext cx="149662" cy="181233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142098" y="3768355"/>
            <a:ext cx="390112" cy="181233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2158" y="3768355"/>
            <a:ext cx="149662" cy="181233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836991" y="1821391"/>
            <a:ext cx="2418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2D050"/>
                </a:solidFill>
              </a:rPr>
              <a:t>特徴空間上でグループ化する</a:t>
            </a:r>
            <a:r>
              <a:rPr kumimoji="1" lang="ja-JP" altLang="en-US" sz="800" dirty="0" smtClean="0"/>
              <a:t>．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その特徴を形成した</a:t>
            </a:r>
            <a:r>
              <a:rPr lang="ja-JP" altLang="en-US" sz="800" dirty="0" smtClean="0">
                <a:solidFill>
                  <a:srgbClr val="00B0F0"/>
                </a:solidFill>
              </a:rPr>
              <a:t>元データ</a:t>
            </a:r>
            <a:r>
              <a:rPr lang="en-US" altLang="ja-JP" sz="800" dirty="0" smtClean="0">
                <a:solidFill>
                  <a:srgbClr val="00B0F0"/>
                </a:solidFill>
              </a:rPr>
              <a:t>x</a:t>
            </a:r>
            <a:r>
              <a:rPr lang="ja-JP" altLang="en-US" sz="800" dirty="0" smtClean="0">
                <a:solidFill>
                  <a:srgbClr val="00B0F0"/>
                </a:solidFill>
              </a:rPr>
              <a:t>をクラスタリング</a:t>
            </a:r>
            <a:r>
              <a:rPr lang="ja-JP" altLang="en-US" sz="800" dirty="0" smtClean="0"/>
              <a:t>する．</a:t>
            </a:r>
            <a:endParaRPr kumimoji="1" lang="ja-JP" altLang="en-US" sz="800" dirty="0"/>
          </a:p>
        </p:txBody>
      </p:sp>
      <p:cxnSp>
        <p:nvCxnSpPr>
          <p:cNvPr id="20" name="直線コネクタ 19"/>
          <p:cNvCxnSpPr/>
          <p:nvPr/>
        </p:nvCxnSpPr>
        <p:spPr>
          <a:xfrm>
            <a:off x="6129398" y="2363523"/>
            <a:ext cx="76670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6071356" y="3976311"/>
            <a:ext cx="76670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8478006" y="525498"/>
            <a:ext cx="76670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8538364" y="343021"/>
            <a:ext cx="390112" cy="16475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018424" y="343021"/>
            <a:ext cx="149662" cy="164757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509914" y="343020"/>
            <a:ext cx="390112" cy="16475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027828" y="286043"/>
            <a:ext cx="1002121" cy="304507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640985" y="343019"/>
            <a:ext cx="390112" cy="16475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29693" y="682097"/>
            <a:ext cx="654107" cy="181233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810780" y="682097"/>
            <a:ext cx="654107" cy="181233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720924" y="1018601"/>
            <a:ext cx="684000" cy="181233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1449944" y="1383844"/>
            <a:ext cx="390112" cy="164757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994713" y="1383844"/>
            <a:ext cx="149662" cy="181233"/>
          </a:xfrm>
          <a:prstGeom prst="rect">
            <a:avLst/>
          </a:prstGeom>
          <a:noFill/>
          <a:ln w="952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644674" y="1364793"/>
            <a:ext cx="684000" cy="181233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カギ線コネクタ 40"/>
          <p:cNvCxnSpPr>
            <a:stCxn id="28" idx="2"/>
            <a:endCxn id="33" idx="0"/>
          </p:cNvCxnSpPr>
          <p:nvPr/>
        </p:nvCxnSpPr>
        <p:spPr>
          <a:xfrm rot="5400000">
            <a:off x="9120980" y="729025"/>
            <a:ext cx="501463" cy="770073"/>
          </a:xfrm>
          <a:prstGeom prst="bentConnector3">
            <a:avLst>
              <a:gd name="adj1" fmla="val 20875"/>
            </a:avLst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カギ線コネクタ 43"/>
          <p:cNvCxnSpPr>
            <a:stCxn id="30" idx="2"/>
          </p:cNvCxnSpPr>
          <p:nvPr/>
        </p:nvCxnSpPr>
        <p:spPr>
          <a:xfrm rot="5400000">
            <a:off x="9979026" y="207482"/>
            <a:ext cx="91547" cy="2076250"/>
          </a:xfrm>
          <a:prstGeom prst="bentConnector2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カギ線コネクタ 46"/>
          <p:cNvCxnSpPr>
            <a:stCxn id="29" idx="2"/>
          </p:cNvCxnSpPr>
          <p:nvPr/>
        </p:nvCxnSpPr>
        <p:spPr>
          <a:xfrm rot="5400000">
            <a:off x="10383634" y="213530"/>
            <a:ext cx="104400" cy="1404000"/>
          </a:xfrm>
          <a:prstGeom prst="bentConnector2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59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2202" cy="24833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73445"/>
          <a:stretch/>
        </p:blipFill>
        <p:spPr>
          <a:xfrm>
            <a:off x="4074093" y="0"/>
            <a:ext cx="4043813" cy="157509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80178"/>
          <a:stretch/>
        </p:blipFill>
        <p:spPr>
          <a:xfrm>
            <a:off x="8148187" y="0"/>
            <a:ext cx="4043813" cy="117737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661" y="1215474"/>
            <a:ext cx="4060592" cy="31712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27299"/>
          <a:stretch/>
        </p:blipFill>
        <p:spPr>
          <a:xfrm>
            <a:off x="0" y="2479870"/>
            <a:ext cx="4043813" cy="431223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23830"/>
          <a:stretch/>
        </p:blipFill>
        <p:spPr>
          <a:xfrm>
            <a:off x="4074093" y="1575092"/>
            <a:ext cx="4043813" cy="4524375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946150" y="2822575"/>
            <a:ext cx="400050" cy="13017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1463675" y="3000375"/>
            <a:ext cx="600075" cy="23812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1463675" y="2860675"/>
            <a:ext cx="822325" cy="11430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2149475" y="2917825"/>
            <a:ext cx="165100" cy="29845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V="1">
            <a:off x="1987100" y="3317875"/>
            <a:ext cx="106930" cy="18097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179755" y="3192463"/>
            <a:ext cx="209040" cy="5556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V="1">
            <a:off x="2013440" y="3506788"/>
            <a:ext cx="169490" cy="2778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V="1">
            <a:off x="1079990" y="2987675"/>
            <a:ext cx="266210" cy="57458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915870" y="2851304"/>
            <a:ext cx="84255" cy="16510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1020645" y="3119437"/>
            <a:ext cx="0" cy="172551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59843" y="3100387"/>
            <a:ext cx="314442" cy="307975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 flipH="1">
            <a:off x="1410915" y="3035300"/>
            <a:ext cx="1081" cy="34290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1081072" y="3366294"/>
            <a:ext cx="265128" cy="6480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464890" y="3451622"/>
            <a:ext cx="440110" cy="82947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1048908" y="3406973"/>
            <a:ext cx="106792" cy="21133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H="1">
            <a:off x="1213095" y="3476029"/>
            <a:ext cx="157349" cy="16569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 flipH="1">
            <a:off x="2270502" y="3232998"/>
            <a:ext cx="139049" cy="218624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2356378" y="2907704"/>
            <a:ext cx="68225" cy="22069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2144181" y="3310704"/>
            <a:ext cx="72069" cy="137743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1053573" y="2688406"/>
                <a:ext cx="212879" cy="182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73" y="2688406"/>
                <a:ext cx="212879" cy="182871"/>
              </a:xfrm>
              <a:prstGeom prst="rect">
                <a:avLst/>
              </a:prstGeom>
              <a:blipFill rotWithShape="0">
                <a:blip r:embed="rId6"/>
                <a:stretch>
                  <a:fillRect l="-14286" r="-11429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テキスト ボックス 51"/>
          <p:cNvSpPr txBox="1"/>
          <p:nvPr/>
        </p:nvSpPr>
        <p:spPr>
          <a:xfrm>
            <a:off x="917638" y="6057196"/>
            <a:ext cx="2942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4">
                    <a:lumMod val="75000"/>
                  </a:schemeClr>
                </a:solidFill>
              </a:rPr>
              <a:t>異なるグループ同士の重みだけが</a:t>
            </a:r>
            <a:r>
              <a:rPr lang="en-US" altLang="ja-JP" sz="800" dirty="0" smtClean="0">
                <a:solidFill>
                  <a:schemeClr val="accent4">
                    <a:lumMod val="75000"/>
                  </a:schemeClr>
                </a:solidFill>
              </a:rPr>
              <a:t>0</a:t>
            </a:r>
            <a:r>
              <a:rPr lang="ja-JP" altLang="en-US" sz="800" dirty="0">
                <a:solidFill>
                  <a:schemeClr val="accent4">
                    <a:lumMod val="75000"/>
                  </a:schemeClr>
                </a:solidFill>
              </a:rPr>
              <a:t>では</a:t>
            </a:r>
            <a:r>
              <a:rPr lang="ja-JP" altLang="en-US" sz="800" dirty="0" smtClean="0">
                <a:solidFill>
                  <a:schemeClr val="accent4">
                    <a:lumMod val="75000"/>
                  </a:schemeClr>
                </a:solidFill>
              </a:rPr>
              <a:t>ない値を取る</a:t>
            </a:r>
            <a:endParaRPr kumimoji="1" lang="ja-JP" altLang="en-US" sz="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238648" y="5916988"/>
            <a:ext cx="126203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444625" y="5916988"/>
            <a:ext cx="126203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891838" y="5916988"/>
            <a:ext cx="104300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144181" y="5916988"/>
            <a:ext cx="104300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018436" y="5916988"/>
            <a:ext cx="167976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2611016" y="6446784"/>
            <a:ext cx="167976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2182297" y="6446784"/>
            <a:ext cx="152705" cy="136164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916040" y="6446784"/>
            <a:ext cx="104300" cy="136164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638160" y="6446784"/>
            <a:ext cx="1043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841131" y="6446784"/>
            <a:ext cx="86198" cy="136164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8100" y="6646196"/>
            <a:ext cx="104300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219709" y="19050"/>
            <a:ext cx="104300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670612" y="414423"/>
            <a:ext cx="104300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413437" y="614448"/>
            <a:ext cx="104300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661087" y="614448"/>
            <a:ext cx="104300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2056513" y="5916988"/>
            <a:ext cx="86198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47171" y="6247217"/>
            <a:ext cx="1043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575007" y="614448"/>
            <a:ext cx="86198" cy="136164"/>
          </a:xfrm>
          <a:prstGeom prst="rect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97" y="6225247"/>
            <a:ext cx="2020473" cy="64943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8" name="正方形/長方形 87"/>
          <p:cNvSpPr/>
          <p:nvPr/>
        </p:nvSpPr>
        <p:spPr>
          <a:xfrm>
            <a:off x="10138477" y="414423"/>
            <a:ext cx="684000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7002781" y="1669403"/>
            <a:ext cx="922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FF0000"/>
                </a:solidFill>
              </a:rPr>
              <a:t>通常の</a:t>
            </a:r>
            <a:endParaRPr kumimoji="1" lang="en-US" altLang="ja-JP" sz="1100" dirty="0" smtClean="0">
              <a:solidFill>
                <a:srgbClr val="FF0000"/>
              </a:solidFill>
            </a:endParaRPr>
          </a:p>
          <a:p>
            <a:r>
              <a:rPr kumimoji="1" lang="en-US" altLang="ja-JP" sz="1100" dirty="0" smtClean="0">
                <a:solidFill>
                  <a:srgbClr val="FF0000"/>
                </a:solidFill>
              </a:rPr>
              <a:t>k-means</a:t>
            </a:r>
            <a:r>
              <a:rPr kumimoji="1" lang="ja-JP" altLang="en-US" sz="1100" dirty="0" smtClean="0">
                <a:solidFill>
                  <a:srgbClr val="FF0000"/>
                </a:solidFill>
              </a:rPr>
              <a:t>法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4350562" y="2981067"/>
            <a:ext cx="922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0070C0"/>
                </a:solidFill>
              </a:rPr>
              <a:t>カーネル</a:t>
            </a:r>
            <a:endParaRPr kumimoji="1" lang="en-US" altLang="ja-JP" sz="1100" dirty="0" smtClean="0">
              <a:solidFill>
                <a:srgbClr val="0070C0"/>
              </a:solidFill>
            </a:endParaRPr>
          </a:p>
          <a:p>
            <a:r>
              <a:rPr kumimoji="1" lang="en-US" altLang="ja-JP" sz="1100" dirty="0" smtClean="0">
                <a:solidFill>
                  <a:srgbClr val="0070C0"/>
                </a:solidFill>
              </a:rPr>
              <a:t>k-means</a:t>
            </a:r>
            <a:r>
              <a:rPr kumimoji="1" lang="ja-JP" altLang="en-US" sz="1100" dirty="0" smtClean="0">
                <a:solidFill>
                  <a:srgbClr val="0070C0"/>
                </a:solidFill>
              </a:rPr>
              <a:t>法</a:t>
            </a:r>
            <a:endParaRPr kumimoji="1" lang="ja-JP" altLang="en-US" sz="1100" dirty="0">
              <a:solidFill>
                <a:srgbClr val="0070C0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7139940" y="2985107"/>
            <a:ext cx="1008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00B050"/>
                </a:solidFill>
              </a:rPr>
              <a:t>スペクトラル</a:t>
            </a:r>
            <a:endParaRPr kumimoji="1" lang="en-US" altLang="ja-JP" sz="1100" dirty="0" smtClean="0">
              <a:solidFill>
                <a:srgbClr val="00B050"/>
              </a:solidFill>
            </a:endParaRPr>
          </a:p>
          <a:p>
            <a:r>
              <a:rPr lang="ja-JP" altLang="en-US" sz="1100" dirty="0">
                <a:solidFill>
                  <a:srgbClr val="00B050"/>
                </a:solidFill>
              </a:rPr>
              <a:t>クラスタリング</a:t>
            </a:r>
            <a:endParaRPr kumimoji="1" lang="ja-JP" altLang="en-US" sz="1100" dirty="0">
              <a:solidFill>
                <a:srgbClr val="00B050"/>
              </a:solidFill>
            </a:endParaRPr>
          </a:p>
        </p:txBody>
      </p:sp>
      <p:cxnSp>
        <p:nvCxnSpPr>
          <p:cNvPr id="93" name="直線コネクタ 92"/>
          <p:cNvCxnSpPr/>
          <p:nvPr/>
        </p:nvCxnSpPr>
        <p:spPr>
          <a:xfrm flipV="1">
            <a:off x="4968240" y="2061151"/>
            <a:ext cx="2232660" cy="45909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円/楕円 94"/>
          <p:cNvSpPr/>
          <p:nvPr/>
        </p:nvSpPr>
        <p:spPr>
          <a:xfrm>
            <a:off x="4751381" y="3684518"/>
            <a:ext cx="845715" cy="845715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6859711" y="3684518"/>
            <a:ext cx="845715" cy="845715"/>
          </a:xfrm>
          <a:prstGeom prst="ellips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線吹き出し 1 (枠付き) 97"/>
          <p:cNvSpPr/>
          <p:nvPr/>
        </p:nvSpPr>
        <p:spPr>
          <a:xfrm>
            <a:off x="5454728" y="3245764"/>
            <a:ext cx="914400" cy="193091"/>
          </a:xfrm>
          <a:prstGeom prst="borderCallout1">
            <a:avLst>
              <a:gd name="adj1" fmla="val 97677"/>
              <a:gd name="adj2" fmla="val 23334"/>
              <a:gd name="adj3" fmla="val 400582"/>
              <a:gd name="adj4" fmla="val 834"/>
            </a:avLst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" dirty="0" smtClean="0"/>
              <a:t>＋が混じっている</a:t>
            </a:r>
            <a:endParaRPr kumimoji="1" lang="ja-JP" altLang="en-US" sz="700" dirty="0"/>
          </a:p>
        </p:txBody>
      </p:sp>
      <p:sp>
        <p:nvSpPr>
          <p:cNvPr id="99" name="円/楕円 98"/>
          <p:cNvSpPr/>
          <p:nvPr/>
        </p:nvSpPr>
        <p:spPr>
          <a:xfrm>
            <a:off x="1549191" y="2654642"/>
            <a:ext cx="273404" cy="114008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線吹き出し 1 (枠付き) 99"/>
          <p:cNvSpPr/>
          <p:nvPr/>
        </p:nvSpPr>
        <p:spPr>
          <a:xfrm>
            <a:off x="2611016" y="2500182"/>
            <a:ext cx="1186841" cy="291680"/>
          </a:xfrm>
          <a:prstGeom prst="borderCallout1">
            <a:avLst>
              <a:gd name="adj1" fmla="val 45428"/>
              <a:gd name="adj2" fmla="val 221"/>
              <a:gd name="adj3" fmla="val 92312"/>
              <a:gd name="adj4" fmla="val -71716"/>
            </a:avLst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グループ間の重みが小さくなるような分け方をしたい</a:t>
            </a:r>
            <a:endParaRPr kumimoji="1" lang="ja-JP" altLang="en-US" sz="700" dirty="0"/>
          </a:p>
        </p:txBody>
      </p:sp>
      <p:sp>
        <p:nvSpPr>
          <p:cNvPr id="101" name="線吹き出し 1 (枠付き) 100"/>
          <p:cNvSpPr/>
          <p:nvPr/>
        </p:nvSpPr>
        <p:spPr>
          <a:xfrm>
            <a:off x="7718979" y="4648948"/>
            <a:ext cx="980884" cy="177062"/>
          </a:xfrm>
          <a:prstGeom prst="borderCallout1">
            <a:avLst>
              <a:gd name="adj1" fmla="val -1545"/>
              <a:gd name="adj2" fmla="val 22382"/>
              <a:gd name="adj3" fmla="val -158668"/>
              <a:gd name="adj4" fmla="val -9642"/>
            </a:avLst>
          </a:prstGeom>
          <a:ln w="63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" dirty="0"/>
              <a:t>綺麗</a:t>
            </a:r>
            <a:r>
              <a:rPr lang="ja-JP" altLang="en-US" sz="700" dirty="0" smtClean="0"/>
              <a:t>に分かれている</a:t>
            </a:r>
            <a:endParaRPr kumimoji="1" lang="ja-JP" altLang="en-US" sz="700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466623" y="1430219"/>
            <a:ext cx="540000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4" name="直線コネクタ 103"/>
          <p:cNvCxnSpPr/>
          <p:nvPr/>
        </p:nvCxnSpPr>
        <p:spPr>
          <a:xfrm>
            <a:off x="10206444" y="940526"/>
            <a:ext cx="1950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8179048" y="1159956"/>
            <a:ext cx="10259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線吹き出し 1 (枠付き) 106"/>
          <p:cNvSpPr/>
          <p:nvPr/>
        </p:nvSpPr>
        <p:spPr>
          <a:xfrm>
            <a:off x="9563890" y="597396"/>
            <a:ext cx="703515" cy="143170"/>
          </a:xfrm>
          <a:prstGeom prst="borderCallout1">
            <a:avLst>
              <a:gd name="adj1" fmla="val 100173"/>
              <a:gd name="adj2" fmla="val 80682"/>
              <a:gd name="adj3" fmla="val 238296"/>
              <a:gd name="adj4" fmla="val 94158"/>
            </a:avLst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グループ化</a:t>
            </a:r>
            <a:endParaRPr kumimoji="1" lang="ja-JP" altLang="en-US" sz="700" dirty="0"/>
          </a:p>
        </p:txBody>
      </p:sp>
      <p:sp>
        <p:nvSpPr>
          <p:cNvPr id="108" name="フリーフォーム 107"/>
          <p:cNvSpPr/>
          <p:nvPr/>
        </p:nvSpPr>
        <p:spPr>
          <a:xfrm>
            <a:off x="4720046" y="5540285"/>
            <a:ext cx="2751908" cy="250916"/>
          </a:xfrm>
          <a:custGeom>
            <a:avLst/>
            <a:gdLst>
              <a:gd name="connsiteX0" fmla="*/ 0 w 2751908"/>
              <a:gd name="connsiteY0" fmla="*/ 17417 h 269966"/>
              <a:gd name="connsiteX1" fmla="*/ 0 w 2751908"/>
              <a:gd name="connsiteY1" fmla="*/ 269966 h 269966"/>
              <a:gd name="connsiteX2" fmla="*/ 1010194 w 2751908"/>
              <a:gd name="connsiteY2" fmla="*/ 269966 h 269966"/>
              <a:gd name="connsiteX3" fmla="*/ 1010194 w 2751908"/>
              <a:gd name="connsiteY3" fmla="*/ 139337 h 269966"/>
              <a:gd name="connsiteX4" fmla="*/ 2751908 w 2751908"/>
              <a:gd name="connsiteY4" fmla="*/ 139337 h 269966"/>
              <a:gd name="connsiteX5" fmla="*/ 2751908 w 2751908"/>
              <a:gd name="connsiteY5" fmla="*/ 0 h 269966"/>
              <a:gd name="connsiteX6" fmla="*/ 0 w 2751908"/>
              <a:gd name="connsiteY6" fmla="*/ 17417 h 269966"/>
              <a:gd name="connsiteX0" fmla="*/ 0 w 2751908"/>
              <a:gd name="connsiteY0" fmla="*/ 3129 h 255678"/>
              <a:gd name="connsiteX1" fmla="*/ 0 w 2751908"/>
              <a:gd name="connsiteY1" fmla="*/ 255678 h 255678"/>
              <a:gd name="connsiteX2" fmla="*/ 1010194 w 2751908"/>
              <a:gd name="connsiteY2" fmla="*/ 255678 h 255678"/>
              <a:gd name="connsiteX3" fmla="*/ 1010194 w 2751908"/>
              <a:gd name="connsiteY3" fmla="*/ 125049 h 255678"/>
              <a:gd name="connsiteX4" fmla="*/ 2751908 w 2751908"/>
              <a:gd name="connsiteY4" fmla="*/ 125049 h 255678"/>
              <a:gd name="connsiteX5" fmla="*/ 2751908 w 2751908"/>
              <a:gd name="connsiteY5" fmla="*/ 0 h 255678"/>
              <a:gd name="connsiteX6" fmla="*/ 0 w 2751908"/>
              <a:gd name="connsiteY6" fmla="*/ 3129 h 255678"/>
              <a:gd name="connsiteX0" fmla="*/ 0 w 2756671"/>
              <a:gd name="connsiteY0" fmla="*/ 0 h 252549"/>
              <a:gd name="connsiteX1" fmla="*/ 0 w 2756671"/>
              <a:gd name="connsiteY1" fmla="*/ 252549 h 252549"/>
              <a:gd name="connsiteX2" fmla="*/ 1010194 w 2756671"/>
              <a:gd name="connsiteY2" fmla="*/ 252549 h 252549"/>
              <a:gd name="connsiteX3" fmla="*/ 1010194 w 2756671"/>
              <a:gd name="connsiteY3" fmla="*/ 121920 h 252549"/>
              <a:gd name="connsiteX4" fmla="*/ 2751908 w 2756671"/>
              <a:gd name="connsiteY4" fmla="*/ 121920 h 252549"/>
              <a:gd name="connsiteX5" fmla="*/ 2756671 w 2756671"/>
              <a:gd name="connsiteY5" fmla="*/ 11158 h 252549"/>
              <a:gd name="connsiteX6" fmla="*/ 0 w 2756671"/>
              <a:gd name="connsiteY6" fmla="*/ 0 h 252549"/>
              <a:gd name="connsiteX0" fmla="*/ 0 w 2751908"/>
              <a:gd name="connsiteY0" fmla="*/ 0 h 252549"/>
              <a:gd name="connsiteX1" fmla="*/ 0 w 2751908"/>
              <a:gd name="connsiteY1" fmla="*/ 252549 h 252549"/>
              <a:gd name="connsiteX2" fmla="*/ 1010194 w 2751908"/>
              <a:gd name="connsiteY2" fmla="*/ 252549 h 252549"/>
              <a:gd name="connsiteX3" fmla="*/ 1010194 w 2751908"/>
              <a:gd name="connsiteY3" fmla="*/ 121920 h 252549"/>
              <a:gd name="connsiteX4" fmla="*/ 2751908 w 2751908"/>
              <a:gd name="connsiteY4" fmla="*/ 121920 h 252549"/>
              <a:gd name="connsiteX5" fmla="*/ 2751908 w 2751908"/>
              <a:gd name="connsiteY5" fmla="*/ 1633 h 252549"/>
              <a:gd name="connsiteX6" fmla="*/ 0 w 2751908"/>
              <a:gd name="connsiteY6" fmla="*/ 0 h 252549"/>
              <a:gd name="connsiteX0" fmla="*/ 0 w 2751908"/>
              <a:gd name="connsiteY0" fmla="*/ 1542 h 250916"/>
              <a:gd name="connsiteX1" fmla="*/ 0 w 2751908"/>
              <a:gd name="connsiteY1" fmla="*/ 250916 h 250916"/>
              <a:gd name="connsiteX2" fmla="*/ 1010194 w 2751908"/>
              <a:gd name="connsiteY2" fmla="*/ 250916 h 250916"/>
              <a:gd name="connsiteX3" fmla="*/ 1010194 w 2751908"/>
              <a:gd name="connsiteY3" fmla="*/ 120287 h 250916"/>
              <a:gd name="connsiteX4" fmla="*/ 2751908 w 2751908"/>
              <a:gd name="connsiteY4" fmla="*/ 120287 h 250916"/>
              <a:gd name="connsiteX5" fmla="*/ 2751908 w 2751908"/>
              <a:gd name="connsiteY5" fmla="*/ 0 h 250916"/>
              <a:gd name="connsiteX6" fmla="*/ 0 w 2751908"/>
              <a:gd name="connsiteY6" fmla="*/ 1542 h 25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1908" h="250916">
                <a:moveTo>
                  <a:pt x="0" y="1542"/>
                </a:moveTo>
                <a:lnTo>
                  <a:pt x="0" y="250916"/>
                </a:lnTo>
                <a:lnTo>
                  <a:pt x="1010194" y="250916"/>
                </a:lnTo>
                <a:lnTo>
                  <a:pt x="1010194" y="120287"/>
                </a:lnTo>
                <a:lnTo>
                  <a:pt x="2751908" y="120287"/>
                </a:lnTo>
                <a:lnTo>
                  <a:pt x="2751908" y="0"/>
                </a:lnTo>
                <a:lnTo>
                  <a:pt x="0" y="1542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フリーフォーム 108"/>
          <p:cNvSpPr/>
          <p:nvPr/>
        </p:nvSpPr>
        <p:spPr>
          <a:xfrm>
            <a:off x="4724400" y="5681663"/>
            <a:ext cx="2747963" cy="257175"/>
          </a:xfrm>
          <a:custGeom>
            <a:avLst/>
            <a:gdLst>
              <a:gd name="connsiteX0" fmla="*/ 1033463 w 2747963"/>
              <a:gd name="connsiteY0" fmla="*/ 0 h 266700"/>
              <a:gd name="connsiteX1" fmla="*/ 1033463 w 2747963"/>
              <a:gd name="connsiteY1" fmla="*/ 157162 h 266700"/>
              <a:gd name="connsiteX2" fmla="*/ 0 w 2747963"/>
              <a:gd name="connsiteY2" fmla="*/ 157162 h 266700"/>
              <a:gd name="connsiteX3" fmla="*/ 0 w 2747963"/>
              <a:gd name="connsiteY3" fmla="*/ 266700 h 266700"/>
              <a:gd name="connsiteX4" fmla="*/ 1057275 w 2747963"/>
              <a:gd name="connsiteY4" fmla="*/ 266700 h 266700"/>
              <a:gd name="connsiteX5" fmla="*/ 1057275 w 2747963"/>
              <a:gd name="connsiteY5" fmla="*/ 128587 h 266700"/>
              <a:gd name="connsiteX6" fmla="*/ 2747963 w 2747963"/>
              <a:gd name="connsiteY6" fmla="*/ 128587 h 266700"/>
              <a:gd name="connsiteX7" fmla="*/ 2747963 w 2747963"/>
              <a:gd name="connsiteY7" fmla="*/ 9525 h 266700"/>
              <a:gd name="connsiteX8" fmla="*/ 1033463 w 2747963"/>
              <a:gd name="connsiteY8" fmla="*/ 0 h 266700"/>
              <a:gd name="connsiteX0" fmla="*/ 1036638 w 2747963"/>
              <a:gd name="connsiteY0" fmla="*/ 0 h 257175"/>
              <a:gd name="connsiteX1" fmla="*/ 1033463 w 2747963"/>
              <a:gd name="connsiteY1" fmla="*/ 147637 h 257175"/>
              <a:gd name="connsiteX2" fmla="*/ 0 w 2747963"/>
              <a:gd name="connsiteY2" fmla="*/ 147637 h 257175"/>
              <a:gd name="connsiteX3" fmla="*/ 0 w 2747963"/>
              <a:gd name="connsiteY3" fmla="*/ 257175 h 257175"/>
              <a:gd name="connsiteX4" fmla="*/ 1057275 w 2747963"/>
              <a:gd name="connsiteY4" fmla="*/ 257175 h 257175"/>
              <a:gd name="connsiteX5" fmla="*/ 1057275 w 2747963"/>
              <a:gd name="connsiteY5" fmla="*/ 119062 h 257175"/>
              <a:gd name="connsiteX6" fmla="*/ 2747963 w 2747963"/>
              <a:gd name="connsiteY6" fmla="*/ 119062 h 257175"/>
              <a:gd name="connsiteX7" fmla="*/ 2747963 w 2747963"/>
              <a:gd name="connsiteY7" fmla="*/ 0 h 257175"/>
              <a:gd name="connsiteX8" fmla="*/ 1036638 w 2747963"/>
              <a:gd name="connsiteY8" fmla="*/ 0 h 257175"/>
              <a:gd name="connsiteX0" fmla="*/ 1030288 w 2747963"/>
              <a:gd name="connsiteY0" fmla="*/ 0 h 257175"/>
              <a:gd name="connsiteX1" fmla="*/ 1033463 w 2747963"/>
              <a:gd name="connsiteY1" fmla="*/ 147637 h 257175"/>
              <a:gd name="connsiteX2" fmla="*/ 0 w 2747963"/>
              <a:gd name="connsiteY2" fmla="*/ 147637 h 257175"/>
              <a:gd name="connsiteX3" fmla="*/ 0 w 2747963"/>
              <a:gd name="connsiteY3" fmla="*/ 257175 h 257175"/>
              <a:gd name="connsiteX4" fmla="*/ 1057275 w 2747963"/>
              <a:gd name="connsiteY4" fmla="*/ 257175 h 257175"/>
              <a:gd name="connsiteX5" fmla="*/ 1057275 w 2747963"/>
              <a:gd name="connsiteY5" fmla="*/ 119062 h 257175"/>
              <a:gd name="connsiteX6" fmla="*/ 2747963 w 2747963"/>
              <a:gd name="connsiteY6" fmla="*/ 119062 h 257175"/>
              <a:gd name="connsiteX7" fmla="*/ 2747963 w 2747963"/>
              <a:gd name="connsiteY7" fmla="*/ 0 h 257175"/>
              <a:gd name="connsiteX8" fmla="*/ 1030288 w 2747963"/>
              <a:gd name="connsiteY8" fmla="*/ 0 h 257175"/>
              <a:gd name="connsiteX0" fmla="*/ 1030288 w 2747963"/>
              <a:gd name="connsiteY0" fmla="*/ 0 h 257175"/>
              <a:gd name="connsiteX1" fmla="*/ 1027113 w 2747963"/>
              <a:gd name="connsiteY1" fmla="*/ 147637 h 257175"/>
              <a:gd name="connsiteX2" fmla="*/ 0 w 2747963"/>
              <a:gd name="connsiteY2" fmla="*/ 147637 h 257175"/>
              <a:gd name="connsiteX3" fmla="*/ 0 w 2747963"/>
              <a:gd name="connsiteY3" fmla="*/ 257175 h 257175"/>
              <a:gd name="connsiteX4" fmla="*/ 1057275 w 2747963"/>
              <a:gd name="connsiteY4" fmla="*/ 257175 h 257175"/>
              <a:gd name="connsiteX5" fmla="*/ 1057275 w 2747963"/>
              <a:gd name="connsiteY5" fmla="*/ 119062 h 257175"/>
              <a:gd name="connsiteX6" fmla="*/ 2747963 w 2747963"/>
              <a:gd name="connsiteY6" fmla="*/ 119062 h 257175"/>
              <a:gd name="connsiteX7" fmla="*/ 2747963 w 2747963"/>
              <a:gd name="connsiteY7" fmla="*/ 0 h 257175"/>
              <a:gd name="connsiteX8" fmla="*/ 1030288 w 2747963"/>
              <a:gd name="connsiteY8" fmla="*/ 0 h 257175"/>
              <a:gd name="connsiteX0" fmla="*/ 1030288 w 2747963"/>
              <a:gd name="connsiteY0" fmla="*/ 0 h 257175"/>
              <a:gd name="connsiteX1" fmla="*/ 1033463 w 2747963"/>
              <a:gd name="connsiteY1" fmla="*/ 147637 h 257175"/>
              <a:gd name="connsiteX2" fmla="*/ 0 w 2747963"/>
              <a:gd name="connsiteY2" fmla="*/ 147637 h 257175"/>
              <a:gd name="connsiteX3" fmla="*/ 0 w 2747963"/>
              <a:gd name="connsiteY3" fmla="*/ 257175 h 257175"/>
              <a:gd name="connsiteX4" fmla="*/ 1057275 w 2747963"/>
              <a:gd name="connsiteY4" fmla="*/ 257175 h 257175"/>
              <a:gd name="connsiteX5" fmla="*/ 1057275 w 2747963"/>
              <a:gd name="connsiteY5" fmla="*/ 119062 h 257175"/>
              <a:gd name="connsiteX6" fmla="*/ 2747963 w 2747963"/>
              <a:gd name="connsiteY6" fmla="*/ 119062 h 257175"/>
              <a:gd name="connsiteX7" fmla="*/ 2747963 w 2747963"/>
              <a:gd name="connsiteY7" fmla="*/ 0 h 257175"/>
              <a:gd name="connsiteX8" fmla="*/ 1030288 w 2747963"/>
              <a:gd name="connsiteY8" fmla="*/ 0 h 257175"/>
              <a:gd name="connsiteX0" fmla="*/ 1030288 w 2747963"/>
              <a:gd name="connsiteY0" fmla="*/ 0 h 257175"/>
              <a:gd name="connsiteX1" fmla="*/ 1030288 w 2747963"/>
              <a:gd name="connsiteY1" fmla="*/ 147637 h 257175"/>
              <a:gd name="connsiteX2" fmla="*/ 0 w 2747963"/>
              <a:gd name="connsiteY2" fmla="*/ 147637 h 257175"/>
              <a:gd name="connsiteX3" fmla="*/ 0 w 2747963"/>
              <a:gd name="connsiteY3" fmla="*/ 257175 h 257175"/>
              <a:gd name="connsiteX4" fmla="*/ 1057275 w 2747963"/>
              <a:gd name="connsiteY4" fmla="*/ 257175 h 257175"/>
              <a:gd name="connsiteX5" fmla="*/ 1057275 w 2747963"/>
              <a:gd name="connsiteY5" fmla="*/ 119062 h 257175"/>
              <a:gd name="connsiteX6" fmla="*/ 2747963 w 2747963"/>
              <a:gd name="connsiteY6" fmla="*/ 119062 h 257175"/>
              <a:gd name="connsiteX7" fmla="*/ 2747963 w 2747963"/>
              <a:gd name="connsiteY7" fmla="*/ 0 h 257175"/>
              <a:gd name="connsiteX8" fmla="*/ 1030288 w 2747963"/>
              <a:gd name="connsiteY8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7963" h="257175">
                <a:moveTo>
                  <a:pt x="1030288" y="0"/>
                </a:moveTo>
                <a:cubicBezTo>
                  <a:pt x="1029230" y="49212"/>
                  <a:pt x="1031346" y="98425"/>
                  <a:pt x="1030288" y="147637"/>
                </a:cubicBezTo>
                <a:lnTo>
                  <a:pt x="0" y="147637"/>
                </a:lnTo>
                <a:lnTo>
                  <a:pt x="0" y="257175"/>
                </a:lnTo>
                <a:lnTo>
                  <a:pt x="1057275" y="257175"/>
                </a:lnTo>
                <a:lnTo>
                  <a:pt x="1057275" y="119062"/>
                </a:lnTo>
                <a:lnTo>
                  <a:pt x="2747963" y="119062"/>
                </a:lnTo>
                <a:lnTo>
                  <a:pt x="2747963" y="0"/>
                </a:lnTo>
                <a:lnTo>
                  <a:pt x="1030288" y="0"/>
                </a:lnTo>
                <a:close/>
              </a:path>
            </a:pathLst>
          </a:cu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700">
              <a:solidFill>
                <a:schemeClr val="dk1"/>
              </a:solidFill>
            </a:endParaRPr>
          </a:p>
        </p:txBody>
      </p:sp>
      <p:sp>
        <p:nvSpPr>
          <p:cNvPr id="110" name="フリーフォーム 109"/>
          <p:cNvSpPr/>
          <p:nvPr/>
        </p:nvSpPr>
        <p:spPr>
          <a:xfrm>
            <a:off x="4721225" y="5816600"/>
            <a:ext cx="2752725" cy="269875"/>
          </a:xfrm>
          <a:custGeom>
            <a:avLst/>
            <a:gdLst>
              <a:gd name="connsiteX0" fmla="*/ 1076325 w 2752725"/>
              <a:gd name="connsiteY0" fmla="*/ 3175 h 269875"/>
              <a:gd name="connsiteX1" fmla="*/ 1076325 w 2752725"/>
              <a:gd name="connsiteY1" fmla="*/ 142875 h 269875"/>
              <a:gd name="connsiteX2" fmla="*/ 0 w 2752725"/>
              <a:gd name="connsiteY2" fmla="*/ 142875 h 269875"/>
              <a:gd name="connsiteX3" fmla="*/ 0 w 2752725"/>
              <a:gd name="connsiteY3" fmla="*/ 269875 h 269875"/>
              <a:gd name="connsiteX4" fmla="*/ 2752725 w 2752725"/>
              <a:gd name="connsiteY4" fmla="*/ 269875 h 269875"/>
              <a:gd name="connsiteX5" fmla="*/ 2752725 w 2752725"/>
              <a:gd name="connsiteY5" fmla="*/ 0 h 269875"/>
              <a:gd name="connsiteX6" fmla="*/ 2724150 w 2752725"/>
              <a:gd name="connsiteY6" fmla="*/ 0 h 269875"/>
              <a:gd name="connsiteX7" fmla="*/ 1076325 w 2752725"/>
              <a:gd name="connsiteY7" fmla="*/ 31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2725" h="269875">
                <a:moveTo>
                  <a:pt x="1076325" y="3175"/>
                </a:moveTo>
                <a:lnTo>
                  <a:pt x="1076325" y="142875"/>
                </a:lnTo>
                <a:lnTo>
                  <a:pt x="0" y="142875"/>
                </a:lnTo>
                <a:lnTo>
                  <a:pt x="0" y="269875"/>
                </a:lnTo>
                <a:lnTo>
                  <a:pt x="2752725" y="269875"/>
                </a:lnTo>
                <a:lnTo>
                  <a:pt x="2752725" y="0"/>
                </a:lnTo>
                <a:lnTo>
                  <a:pt x="2724150" y="0"/>
                </a:lnTo>
                <a:lnTo>
                  <a:pt x="1076325" y="3175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 110"/>
          <p:cNvSpPr/>
          <p:nvPr/>
        </p:nvSpPr>
        <p:spPr>
          <a:xfrm>
            <a:off x="8172450" y="3227126"/>
            <a:ext cx="3975100" cy="534522"/>
          </a:xfrm>
          <a:custGeom>
            <a:avLst/>
            <a:gdLst>
              <a:gd name="connsiteX0" fmla="*/ 577850 w 3975100"/>
              <a:gd name="connsiteY0" fmla="*/ 6350 h 590550"/>
              <a:gd name="connsiteX1" fmla="*/ 577850 w 3975100"/>
              <a:gd name="connsiteY1" fmla="*/ 209550 h 590550"/>
              <a:gd name="connsiteX2" fmla="*/ 0 w 3975100"/>
              <a:gd name="connsiteY2" fmla="*/ 209550 h 590550"/>
              <a:gd name="connsiteX3" fmla="*/ 0 w 3975100"/>
              <a:gd name="connsiteY3" fmla="*/ 590550 h 590550"/>
              <a:gd name="connsiteX4" fmla="*/ 1924050 w 3975100"/>
              <a:gd name="connsiteY4" fmla="*/ 590550 h 590550"/>
              <a:gd name="connsiteX5" fmla="*/ 1924050 w 3975100"/>
              <a:gd name="connsiteY5" fmla="*/ 393700 h 590550"/>
              <a:gd name="connsiteX6" fmla="*/ 3975100 w 3975100"/>
              <a:gd name="connsiteY6" fmla="*/ 393700 h 590550"/>
              <a:gd name="connsiteX7" fmla="*/ 3975100 w 3975100"/>
              <a:gd name="connsiteY7" fmla="*/ 0 h 590550"/>
              <a:gd name="connsiteX8" fmla="*/ 577850 w 3975100"/>
              <a:gd name="connsiteY8" fmla="*/ 63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5100" h="590550">
                <a:moveTo>
                  <a:pt x="577850" y="6350"/>
                </a:moveTo>
                <a:lnTo>
                  <a:pt x="577850" y="209550"/>
                </a:lnTo>
                <a:lnTo>
                  <a:pt x="0" y="209550"/>
                </a:lnTo>
                <a:lnTo>
                  <a:pt x="0" y="590550"/>
                </a:lnTo>
                <a:lnTo>
                  <a:pt x="1924050" y="590550"/>
                </a:lnTo>
                <a:lnTo>
                  <a:pt x="1924050" y="393700"/>
                </a:lnTo>
                <a:lnTo>
                  <a:pt x="3975100" y="393700"/>
                </a:lnTo>
                <a:lnTo>
                  <a:pt x="3975100" y="0"/>
                </a:lnTo>
                <a:lnTo>
                  <a:pt x="577850" y="635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フリーフォーム 111"/>
          <p:cNvSpPr/>
          <p:nvPr/>
        </p:nvSpPr>
        <p:spPr>
          <a:xfrm>
            <a:off x="8178800" y="3625850"/>
            <a:ext cx="3975100" cy="558800"/>
          </a:xfrm>
          <a:custGeom>
            <a:avLst/>
            <a:gdLst>
              <a:gd name="connsiteX0" fmla="*/ 1949450 w 3975100"/>
              <a:gd name="connsiteY0" fmla="*/ 0 h 558800"/>
              <a:gd name="connsiteX1" fmla="*/ 1949450 w 3975100"/>
              <a:gd name="connsiteY1" fmla="*/ 177800 h 558800"/>
              <a:gd name="connsiteX2" fmla="*/ 0 w 3975100"/>
              <a:gd name="connsiteY2" fmla="*/ 177800 h 558800"/>
              <a:gd name="connsiteX3" fmla="*/ 0 w 3975100"/>
              <a:gd name="connsiteY3" fmla="*/ 558800 h 558800"/>
              <a:gd name="connsiteX4" fmla="*/ 431800 w 3975100"/>
              <a:gd name="connsiteY4" fmla="*/ 558800 h 558800"/>
              <a:gd name="connsiteX5" fmla="*/ 431800 w 3975100"/>
              <a:gd name="connsiteY5" fmla="*/ 336550 h 558800"/>
              <a:gd name="connsiteX6" fmla="*/ 3975100 w 3975100"/>
              <a:gd name="connsiteY6" fmla="*/ 336550 h 558800"/>
              <a:gd name="connsiteX7" fmla="*/ 3975100 w 3975100"/>
              <a:gd name="connsiteY7" fmla="*/ 6350 h 558800"/>
              <a:gd name="connsiteX8" fmla="*/ 1949450 w 3975100"/>
              <a:gd name="connsiteY8" fmla="*/ 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5100" h="558800">
                <a:moveTo>
                  <a:pt x="1949450" y="0"/>
                </a:moveTo>
                <a:lnTo>
                  <a:pt x="1949450" y="177800"/>
                </a:lnTo>
                <a:lnTo>
                  <a:pt x="0" y="177800"/>
                </a:lnTo>
                <a:lnTo>
                  <a:pt x="0" y="558800"/>
                </a:lnTo>
                <a:lnTo>
                  <a:pt x="431800" y="558800"/>
                </a:lnTo>
                <a:lnTo>
                  <a:pt x="431800" y="336550"/>
                </a:lnTo>
                <a:lnTo>
                  <a:pt x="3975100" y="336550"/>
                </a:lnTo>
                <a:lnTo>
                  <a:pt x="3975100" y="6350"/>
                </a:lnTo>
                <a:lnTo>
                  <a:pt x="1949450" y="0"/>
                </a:lnTo>
                <a:close/>
              </a:path>
            </a:pathLst>
          </a:cu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700">
              <a:solidFill>
                <a:schemeClr val="dk1"/>
              </a:solidFill>
            </a:endParaRPr>
          </a:p>
        </p:txBody>
      </p:sp>
      <p:sp>
        <p:nvSpPr>
          <p:cNvPr id="113" name="フリーフォーム 112"/>
          <p:cNvSpPr/>
          <p:nvPr/>
        </p:nvSpPr>
        <p:spPr>
          <a:xfrm>
            <a:off x="8178800" y="4000500"/>
            <a:ext cx="3968750" cy="393700"/>
          </a:xfrm>
          <a:custGeom>
            <a:avLst/>
            <a:gdLst>
              <a:gd name="connsiteX0" fmla="*/ 457200 w 3968750"/>
              <a:gd name="connsiteY0" fmla="*/ 12700 h 393700"/>
              <a:gd name="connsiteX1" fmla="*/ 457200 w 3968750"/>
              <a:gd name="connsiteY1" fmla="*/ 215900 h 393700"/>
              <a:gd name="connsiteX2" fmla="*/ 0 w 3968750"/>
              <a:gd name="connsiteY2" fmla="*/ 215900 h 393700"/>
              <a:gd name="connsiteX3" fmla="*/ 0 w 3968750"/>
              <a:gd name="connsiteY3" fmla="*/ 393700 h 393700"/>
              <a:gd name="connsiteX4" fmla="*/ 3968750 w 3968750"/>
              <a:gd name="connsiteY4" fmla="*/ 393700 h 393700"/>
              <a:gd name="connsiteX5" fmla="*/ 3968750 w 3968750"/>
              <a:gd name="connsiteY5" fmla="*/ 0 h 393700"/>
              <a:gd name="connsiteX6" fmla="*/ 457200 w 3968750"/>
              <a:gd name="connsiteY6" fmla="*/ 12700 h 393700"/>
              <a:gd name="connsiteX0" fmla="*/ 457200 w 3968750"/>
              <a:gd name="connsiteY0" fmla="*/ 3175 h 393700"/>
              <a:gd name="connsiteX1" fmla="*/ 457200 w 3968750"/>
              <a:gd name="connsiteY1" fmla="*/ 215900 h 393700"/>
              <a:gd name="connsiteX2" fmla="*/ 0 w 3968750"/>
              <a:gd name="connsiteY2" fmla="*/ 215900 h 393700"/>
              <a:gd name="connsiteX3" fmla="*/ 0 w 3968750"/>
              <a:gd name="connsiteY3" fmla="*/ 393700 h 393700"/>
              <a:gd name="connsiteX4" fmla="*/ 3968750 w 3968750"/>
              <a:gd name="connsiteY4" fmla="*/ 393700 h 393700"/>
              <a:gd name="connsiteX5" fmla="*/ 3968750 w 3968750"/>
              <a:gd name="connsiteY5" fmla="*/ 0 h 393700"/>
              <a:gd name="connsiteX6" fmla="*/ 457200 w 3968750"/>
              <a:gd name="connsiteY6" fmla="*/ 3175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8750" h="393700">
                <a:moveTo>
                  <a:pt x="457200" y="3175"/>
                </a:moveTo>
                <a:lnTo>
                  <a:pt x="457200" y="215900"/>
                </a:lnTo>
                <a:lnTo>
                  <a:pt x="0" y="215900"/>
                </a:lnTo>
                <a:lnTo>
                  <a:pt x="0" y="393700"/>
                </a:lnTo>
                <a:lnTo>
                  <a:pt x="3968750" y="393700"/>
                </a:lnTo>
                <a:lnTo>
                  <a:pt x="3968750" y="0"/>
                </a:lnTo>
                <a:lnTo>
                  <a:pt x="457200" y="3175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92105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0592" cy="17450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" y="1745048"/>
            <a:ext cx="4043813" cy="58979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604"/>
          <a:stretch/>
        </p:blipFill>
        <p:spPr>
          <a:xfrm>
            <a:off x="4068981" y="0"/>
            <a:ext cx="4043813" cy="577431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71" y="5774312"/>
            <a:ext cx="4043813" cy="31461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6352" y="0"/>
            <a:ext cx="4043813" cy="23658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0" y="6844332"/>
            <a:ext cx="4043813" cy="15433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573" y="2365882"/>
            <a:ext cx="4060592" cy="59482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5565" y="203200"/>
            <a:ext cx="4043813" cy="311256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004194" y="3763217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520450" y="3917416"/>
            <a:ext cx="630000" cy="176389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184471" y="3763217"/>
            <a:ext cx="288000" cy="136164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589205" y="3763217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21183" y="4045157"/>
            <a:ext cx="208265" cy="1361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89198" y="4046735"/>
            <a:ext cx="208265" cy="164758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84994" y="6679590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1347" y="6679590"/>
            <a:ext cx="71238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31594" y="2210668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78121" y="4645549"/>
            <a:ext cx="13862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70C0"/>
                </a:solidFill>
              </a:rPr>
              <a:t>クラス間分散→大きい方が良い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178121" y="4823349"/>
            <a:ext cx="13862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クラス内分散→小さい方が良い</a:t>
            </a:r>
            <a:endParaRPr kumimoji="1" lang="ja-JP" altLang="en-US" sz="7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851800" y="4304766"/>
            <a:ext cx="630000" cy="176389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817250" y="4304765"/>
            <a:ext cx="684000" cy="176389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185850" y="2849363"/>
            <a:ext cx="630000" cy="176389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03327" y="2170443"/>
            <a:ext cx="630000" cy="176389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71537" y="2171375"/>
            <a:ext cx="180000" cy="176389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317395" y="2849363"/>
            <a:ext cx="180000" cy="176389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240311" y="3918431"/>
            <a:ext cx="180000" cy="176389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572225" y="4304764"/>
            <a:ext cx="180000" cy="176389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585325" y="4304764"/>
            <a:ext cx="180000" cy="176389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393355" y="5265572"/>
            <a:ext cx="630000" cy="176389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358805" y="5265571"/>
            <a:ext cx="684000" cy="176389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113780" y="5265570"/>
            <a:ext cx="180000" cy="176389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126880" y="5265570"/>
            <a:ext cx="180000" cy="176389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138949" y="3528282"/>
            <a:ext cx="358446" cy="186467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361493" y="3954858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211127" y="4347646"/>
            <a:ext cx="11473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334246" y="4347646"/>
            <a:ext cx="1440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63427" y="4679480"/>
            <a:ext cx="11473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855527" y="4679480"/>
            <a:ext cx="11473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734447" y="4679480"/>
            <a:ext cx="114730" cy="136164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62411" y="5285681"/>
            <a:ext cx="315745" cy="156277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484596" y="86763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071227" y="86763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198967" y="66650"/>
            <a:ext cx="500283" cy="156277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845334" y="2210668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625551" y="1055390"/>
            <a:ext cx="180000" cy="176389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052055" y="4839395"/>
            <a:ext cx="180000" cy="144000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052055" y="4664024"/>
            <a:ext cx="180000" cy="14400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127477" y="7233641"/>
            <a:ext cx="180000" cy="15840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3497580" y="1112520"/>
            <a:ext cx="2118360" cy="3817620"/>
          </a:xfrm>
          <a:custGeom>
            <a:avLst/>
            <a:gdLst>
              <a:gd name="connsiteX0" fmla="*/ 2118360 w 2118360"/>
              <a:gd name="connsiteY0" fmla="*/ 0 h 3817620"/>
              <a:gd name="connsiteX1" fmla="*/ 518160 w 2118360"/>
              <a:gd name="connsiteY1" fmla="*/ 0 h 3817620"/>
              <a:gd name="connsiteX2" fmla="*/ 518160 w 2118360"/>
              <a:gd name="connsiteY2" fmla="*/ 3817620 h 3817620"/>
              <a:gd name="connsiteX3" fmla="*/ 0 w 211836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360" h="3817620">
                <a:moveTo>
                  <a:pt x="2118360" y="0"/>
                </a:moveTo>
                <a:lnTo>
                  <a:pt x="518160" y="0"/>
                </a:lnTo>
                <a:lnTo>
                  <a:pt x="518160" y="3817620"/>
                </a:lnTo>
                <a:lnTo>
                  <a:pt x="0" y="3817620"/>
                </a:lnTo>
              </a:path>
            </a:pathLst>
          </a:cu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277797" y="577995"/>
            <a:ext cx="180000" cy="176389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708355" y="577995"/>
            <a:ext cx="792000" cy="176389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333325" y="1616676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047451" y="2074503"/>
            <a:ext cx="1468606" cy="376383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4069080" y="228600"/>
            <a:ext cx="1546860" cy="1878014"/>
          </a:xfrm>
          <a:custGeom>
            <a:avLst/>
            <a:gdLst>
              <a:gd name="connsiteX0" fmla="*/ 1546860 w 1546860"/>
              <a:gd name="connsiteY0" fmla="*/ 0 h 1836420"/>
              <a:gd name="connsiteX1" fmla="*/ 1546860 w 1546860"/>
              <a:gd name="connsiteY1" fmla="*/ 91440 h 1836420"/>
              <a:gd name="connsiteX2" fmla="*/ 0 w 1546860"/>
              <a:gd name="connsiteY2" fmla="*/ 91440 h 1836420"/>
              <a:gd name="connsiteX3" fmla="*/ 0 w 1546860"/>
              <a:gd name="connsiteY3" fmla="*/ 1836420 h 1836420"/>
              <a:gd name="connsiteX4" fmla="*/ 975360 w 1546860"/>
              <a:gd name="connsiteY4" fmla="*/ 1836420 h 183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6860" h="1836420">
                <a:moveTo>
                  <a:pt x="1546860" y="0"/>
                </a:moveTo>
                <a:lnTo>
                  <a:pt x="1546860" y="91440"/>
                </a:lnTo>
                <a:lnTo>
                  <a:pt x="0" y="91440"/>
                </a:lnTo>
                <a:lnTo>
                  <a:pt x="0" y="1836420"/>
                </a:lnTo>
                <a:lnTo>
                  <a:pt x="975360" y="1836420"/>
                </a:lnTo>
              </a:path>
            </a:pathLst>
          </a:cu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419833" y="1055390"/>
            <a:ext cx="135236" cy="176389"/>
          </a:xfrm>
          <a:prstGeom prst="rect">
            <a:avLst/>
          </a:prstGeom>
          <a:noFill/>
          <a:ln w="952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268489" y="3543921"/>
            <a:ext cx="135236" cy="176389"/>
          </a:xfrm>
          <a:prstGeom prst="rect">
            <a:avLst/>
          </a:prstGeom>
          <a:noFill/>
          <a:ln w="952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4335780" y="1082040"/>
            <a:ext cx="3746534" cy="2453640"/>
          </a:xfrm>
          <a:custGeom>
            <a:avLst/>
            <a:gdLst>
              <a:gd name="connsiteX0" fmla="*/ 0 w 3657600"/>
              <a:gd name="connsiteY0" fmla="*/ 2453640 h 2453640"/>
              <a:gd name="connsiteX1" fmla="*/ 0 w 3657600"/>
              <a:gd name="connsiteY1" fmla="*/ 2346960 h 2453640"/>
              <a:gd name="connsiteX2" fmla="*/ 3657600 w 3657600"/>
              <a:gd name="connsiteY2" fmla="*/ 2346960 h 2453640"/>
              <a:gd name="connsiteX3" fmla="*/ 3657600 w 3657600"/>
              <a:gd name="connsiteY3" fmla="*/ 0 h 2453640"/>
              <a:gd name="connsiteX4" fmla="*/ 2171700 w 3657600"/>
              <a:gd name="connsiteY4" fmla="*/ 0 h 2453640"/>
              <a:gd name="connsiteX5" fmla="*/ 2171700 w 3657600"/>
              <a:gd name="connsiteY5" fmla="*/ 76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2453640">
                <a:moveTo>
                  <a:pt x="0" y="2453640"/>
                </a:moveTo>
                <a:lnTo>
                  <a:pt x="0" y="2346960"/>
                </a:lnTo>
                <a:lnTo>
                  <a:pt x="3657600" y="2346960"/>
                </a:lnTo>
                <a:lnTo>
                  <a:pt x="3657600" y="0"/>
                </a:lnTo>
                <a:lnTo>
                  <a:pt x="2171700" y="0"/>
                </a:lnTo>
                <a:lnTo>
                  <a:pt x="2171700" y="7620"/>
                </a:lnTo>
              </a:path>
            </a:pathLst>
          </a:custGeom>
          <a:noFill/>
          <a:ln w="952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991644" y="577994"/>
            <a:ext cx="135236" cy="176389"/>
          </a:xfrm>
          <a:prstGeom prst="rect">
            <a:avLst/>
          </a:prstGeom>
          <a:noFill/>
          <a:ln w="952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932563" y="1384036"/>
            <a:ext cx="135236" cy="176389"/>
          </a:xfrm>
          <a:prstGeom prst="rect">
            <a:avLst/>
          </a:prstGeom>
          <a:noFill/>
          <a:ln w="952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102992" y="5813230"/>
            <a:ext cx="135236" cy="176389"/>
          </a:xfrm>
          <a:prstGeom prst="rect">
            <a:avLst/>
          </a:prstGeom>
          <a:noFill/>
          <a:ln w="952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401887" y="5850552"/>
            <a:ext cx="11473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752542" y="5850552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317395" y="5815627"/>
            <a:ext cx="180000" cy="176389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4015740" y="4930140"/>
            <a:ext cx="1303020" cy="906780"/>
          </a:xfrm>
          <a:custGeom>
            <a:avLst/>
            <a:gdLst>
              <a:gd name="connsiteX0" fmla="*/ 0 w 1303020"/>
              <a:gd name="connsiteY0" fmla="*/ 0 h 906780"/>
              <a:gd name="connsiteX1" fmla="*/ 0 w 1303020"/>
              <a:gd name="connsiteY1" fmla="*/ 906780 h 906780"/>
              <a:gd name="connsiteX2" fmla="*/ 1303020 w 1303020"/>
              <a:gd name="connsiteY2" fmla="*/ 906780 h 90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020" h="906780">
                <a:moveTo>
                  <a:pt x="0" y="0"/>
                </a:moveTo>
                <a:lnTo>
                  <a:pt x="0" y="906780"/>
                </a:lnTo>
                <a:lnTo>
                  <a:pt x="1303020" y="906780"/>
                </a:lnTo>
              </a:path>
            </a:pathLst>
          </a:cu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447959" y="6446940"/>
            <a:ext cx="114730" cy="136164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4" name="直線コネクタ 73"/>
          <p:cNvCxnSpPr/>
          <p:nvPr/>
        </p:nvCxnSpPr>
        <p:spPr>
          <a:xfrm>
            <a:off x="4520677" y="4839395"/>
            <a:ext cx="490691" cy="0"/>
          </a:xfrm>
          <a:prstGeom prst="line">
            <a:avLst/>
          </a:prstGeom>
          <a:ln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フリーフォーム 74"/>
          <p:cNvSpPr/>
          <p:nvPr/>
        </p:nvSpPr>
        <p:spPr>
          <a:xfrm>
            <a:off x="4922520" y="4838700"/>
            <a:ext cx="3078480" cy="974530"/>
          </a:xfrm>
          <a:custGeom>
            <a:avLst/>
            <a:gdLst>
              <a:gd name="connsiteX0" fmla="*/ 0 w 3078480"/>
              <a:gd name="connsiteY0" fmla="*/ 0 h 1005840"/>
              <a:gd name="connsiteX1" fmla="*/ 0 w 3078480"/>
              <a:gd name="connsiteY1" fmla="*/ 83820 h 1005840"/>
              <a:gd name="connsiteX2" fmla="*/ 3078480 w 3078480"/>
              <a:gd name="connsiteY2" fmla="*/ 83820 h 1005840"/>
              <a:gd name="connsiteX3" fmla="*/ 3078480 w 3078480"/>
              <a:gd name="connsiteY3" fmla="*/ 960120 h 1005840"/>
              <a:gd name="connsiteX4" fmla="*/ 1242060 w 3078480"/>
              <a:gd name="connsiteY4" fmla="*/ 960120 h 1005840"/>
              <a:gd name="connsiteX5" fmla="*/ 1242060 w 3078480"/>
              <a:gd name="connsiteY5" fmla="*/ 1005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8480" h="1005840">
                <a:moveTo>
                  <a:pt x="0" y="0"/>
                </a:moveTo>
                <a:lnTo>
                  <a:pt x="0" y="83820"/>
                </a:lnTo>
                <a:lnTo>
                  <a:pt x="3078480" y="83820"/>
                </a:lnTo>
                <a:lnTo>
                  <a:pt x="3078480" y="960120"/>
                </a:lnTo>
                <a:lnTo>
                  <a:pt x="1242060" y="960120"/>
                </a:lnTo>
                <a:lnTo>
                  <a:pt x="1242060" y="1005840"/>
                </a:lnTo>
              </a:path>
            </a:pathLst>
          </a:custGeom>
          <a:noFill/>
          <a:ln w="63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564738" y="5850552"/>
            <a:ext cx="184774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48411" y="6446940"/>
            <a:ext cx="184774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3497580" y="4732020"/>
            <a:ext cx="1630680" cy="2560320"/>
          </a:xfrm>
          <a:custGeom>
            <a:avLst/>
            <a:gdLst>
              <a:gd name="connsiteX0" fmla="*/ 0 w 1630680"/>
              <a:gd name="connsiteY0" fmla="*/ 0 h 2560320"/>
              <a:gd name="connsiteX1" fmla="*/ 586740 w 1630680"/>
              <a:gd name="connsiteY1" fmla="*/ 0 h 2560320"/>
              <a:gd name="connsiteX2" fmla="*/ 586740 w 1630680"/>
              <a:gd name="connsiteY2" fmla="*/ 2560320 h 2560320"/>
              <a:gd name="connsiteX3" fmla="*/ 1630680 w 1630680"/>
              <a:gd name="connsiteY3" fmla="*/ 256032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0680" h="2560320">
                <a:moveTo>
                  <a:pt x="0" y="0"/>
                </a:moveTo>
                <a:lnTo>
                  <a:pt x="586740" y="0"/>
                </a:lnTo>
                <a:lnTo>
                  <a:pt x="586740" y="2560320"/>
                </a:lnTo>
                <a:lnTo>
                  <a:pt x="1630680" y="2560320"/>
                </a:lnTo>
              </a:path>
            </a:pathLst>
          </a:cu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571987" y="2185683"/>
            <a:ext cx="135236" cy="176389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204271" y="7243937"/>
            <a:ext cx="101605" cy="176389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651568" y="7241713"/>
            <a:ext cx="122943" cy="176389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594560" y="3525466"/>
            <a:ext cx="122942" cy="176389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4084320" y="2369820"/>
            <a:ext cx="1569720" cy="1158462"/>
          </a:xfrm>
          <a:custGeom>
            <a:avLst/>
            <a:gdLst>
              <a:gd name="connsiteX0" fmla="*/ 571500 w 1569720"/>
              <a:gd name="connsiteY0" fmla="*/ 0 h 1173480"/>
              <a:gd name="connsiteX1" fmla="*/ 571500 w 1569720"/>
              <a:gd name="connsiteY1" fmla="*/ 198120 h 1173480"/>
              <a:gd name="connsiteX2" fmla="*/ 0 w 1569720"/>
              <a:gd name="connsiteY2" fmla="*/ 198120 h 1173480"/>
              <a:gd name="connsiteX3" fmla="*/ 0 w 1569720"/>
              <a:gd name="connsiteY3" fmla="*/ 1013460 h 1173480"/>
              <a:gd name="connsiteX4" fmla="*/ 1569720 w 1569720"/>
              <a:gd name="connsiteY4" fmla="*/ 1013460 h 1173480"/>
              <a:gd name="connsiteX5" fmla="*/ 1569720 w 1569720"/>
              <a:gd name="connsiteY5" fmla="*/ 117348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9720" h="1173480">
                <a:moveTo>
                  <a:pt x="571500" y="0"/>
                </a:moveTo>
                <a:lnTo>
                  <a:pt x="571500" y="198120"/>
                </a:lnTo>
                <a:lnTo>
                  <a:pt x="0" y="198120"/>
                </a:lnTo>
                <a:lnTo>
                  <a:pt x="0" y="1013460"/>
                </a:lnTo>
                <a:lnTo>
                  <a:pt x="1569720" y="1013460"/>
                </a:lnTo>
                <a:lnTo>
                  <a:pt x="1569720" y="1173480"/>
                </a:lnTo>
              </a:path>
            </a:pathLst>
          </a:cu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フリーフォーム 84"/>
          <p:cNvSpPr/>
          <p:nvPr/>
        </p:nvSpPr>
        <p:spPr>
          <a:xfrm>
            <a:off x="5651500" y="3371850"/>
            <a:ext cx="2393950" cy="3860800"/>
          </a:xfrm>
          <a:custGeom>
            <a:avLst/>
            <a:gdLst>
              <a:gd name="connsiteX0" fmla="*/ 0 w 2393950"/>
              <a:gd name="connsiteY0" fmla="*/ 0 h 3860800"/>
              <a:gd name="connsiteX1" fmla="*/ 2393950 w 2393950"/>
              <a:gd name="connsiteY1" fmla="*/ 0 h 3860800"/>
              <a:gd name="connsiteX2" fmla="*/ 2393950 w 2393950"/>
              <a:gd name="connsiteY2" fmla="*/ 3816350 h 3860800"/>
              <a:gd name="connsiteX3" fmla="*/ 590550 w 2393950"/>
              <a:gd name="connsiteY3" fmla="*/ 3816350 h 3860800"/>
              <a:gd name="connsiteX4" fmla="*/ 590550 w 2393950"/>
              <a:gd name="connsiteY4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950" h="3860800">
                <a:moveTo>
                  <a:pt x="0" y="0"/>
                </a:moveTo>
                <a:lnTo>
                  <a:pt x="2393950" y="0"/>
                </a:lnTo>
                <a:lnTo>
                  <a:pt x="2393950" y="3816350"/>
                </a:lnTo>
                <a:lnTo>
                  <a:pt x="590550" y="3816350"/>
                </a:lnTo>
                <a:lnTo>
                  <a:pt x="590550" y="3860800"/>
                </a:lnTo>
              </a:path>
            </a:pathLst>
          </a:cu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89" name="直線コネクタ 88"/>
          <p:cNvCxnSpPr/>
          <p:nvPr/>
        </p:nvCxnSpPr>
        <p:spPr>
          <a:xfrm>
            <a:off x="6699250" y="7184438"/>
            <a:ext cx="0" cy="62005"/>
          </a:xfrm>
          <a:prstGeom prst="line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テキスト ボックス 89"/>
          <p:cNvSpPr txBox="1"/>
          <p:nvPr/>
        </p:nvSpPr>
        <p:spPr>
          <a:xfrm>
            <a:off x="5630859" y="7403789"/>
            <a:ext cx="888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CC66FF"/>
                </a:solidFill>
              </a:rPr>
              <a:t>別クラスの平均</a:t>
            </a:r>
            <a:endParaRPr kumimoji="1" lang="ja-JP" altLang="en-US" sz="800" dirty="0">
              <a:solidFill>
                <a:srgbClr val="CC66FF"/>
              </a:solidFill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5211127" y="7868944"/>
            <a:ext cx="180000" cy="1440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273364" y="7825345"/>
            <a:ext cx="630000" cy="176389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948037" y="7862787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6404111" y="7240840"/>
            <a:ext cx="157308" cy="18643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6885497" y="7240840"/>
            <a:ext cx="157308" cy="186435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フリーフォーム 95"/>
          <p:cNvSpPr/>
          <p:nvPr/>
        </p:nvSpPr>
        <p:spPr>
          <a:xfrm>
            <a:off x="5314950" y="7423150"/>
            <a:ext cx="1682750" cy="438150"/>
          </a:xfrm>
          <a:custGeom>
            <a:avLst/>
            <a:gdLst>
              <a:gd name="connsiteX0" fmla="*/ 0 w 1682750"/>
              <a:gd name="connsiteY0" fmla="*/ 438150 h 438150"/>
              <a:gd name="connsiteX1" fmla="*/ 127000 w 1682750"/>
              <a:gd name="connsiteY1" fmla="*/ 311150 h 438150"/>
              <a:gd name="connsiteX2" fmla="*/ 1682750 w 1682750"/>
              <a:gd name="connsiteY2" fmla="*/ 311150 h 438150"/>
              <a:gd name="connsiteX3" fmla="*/ 1682750 w 1682750"/>
              <a:gd name="connsiteY3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2750" h="438150">
                <a:moveTo>
                  <a:pt x="0" y="438150"/>
                </a:moveTo>
                <a:lnTo>
                  <a:pt x="127000" y="311150"/>
                </a:lnTo>
                <a:lnTo>
                  <a:pt x="1682750" y="311150"/>
                </a:lnTo>
                <a:lnTo>
                  <a:pt x="1682750" y="0"/>
                </a:lnTo>
              </a:path>
            </a:pathLst>
          </a:cu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268492" y="7570186"/>
            <a:ext cx="180000" cy="1440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フリーフォーム 97"/>
          <p:cNvSpPr/>
          <p:nvPr/>
        </p:nvSpPr>
        <p:spPr>
          <a:xfrm>
            <a:off x="6477000" y="7429500"/>
            <a:ext cx="514350" cy="76200"/>
          </a:xfrm>
          <a:custGeom>
            <a:avLst/>
            <a:gdLst>
              <a:gd name="connsiteX0" fmla="*/ 514350 w 514350"/>
              <a:gd name="connsiteY0" fmla="*/ 76200 h 76200"/>
              <a:gd name="connsiteX1" fmla="*/ 0 w 514350"/>
              <a:gd name="connsiteY1" fmla="*/ 76200 h 76200"/>
              <a:gd name="connsiteX2" fmla="*/ 0 w 514350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" h="76200">
                <a:moveTo>
                  <a:pt x="514350" y="76200"/>
                </a:moveTo>
                <a:lnTo>
                  <a:pt x="0" y="7620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967029" y="7402331"/>
            <a:ext cx="888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全体の平均</a:t>
            </a:r>
            <a:endParaRPr kumimoji="1" lang="ja-JP" altLang="en-US" sz="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4732892" y="8173636"/>
            <a:ext cx="144000" cy="1440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572094" y="8173636"/>
            <a:ext cx="108000" cy="144000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047451" y="8177982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6979157" y="8177982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651568" y="8168262"/>
            <a:ext cx="180000" cy="153117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728496" y="8459111"/>
            <a:ext cx="163636" cy="153117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6036175" y="8459111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6381519" y="8459111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6233464" y="8459111"/>
            <a:ext cx="136991" cy="13616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9499946" y="2433130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9845290" y="2433130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9671014" y="2433130"/>
            <a:ext cx="167976" cy="13616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0212647" y="2433130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10422818" y="2433130"/>
            <a:ext cx="184774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9617271" y="1010040"/>
            <a:ext cx="180000" cy="144000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9129002" y="1213882"/>
            <a:ext cx="180000" cy="14400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0742902" y="822198"/>
            <a:ext cx="11473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8303079" y="212078"/>
            <a:ext cx="163636" cy="144000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8518795" y="212078"/>
            <a:ext cx="163636" cy="144000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9743640" y="1717328"/>
            <a:ext cx="12620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10088984" y="1717328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9914708" y="1717328"/>
            <a:ext cx="167976" cy="13616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0385317" y="1717328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10551098" y="1717328"/>
            <a:ext cx="184774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10273991" y="1717328"/>
            <a:ext cx="78362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0742061" y="1717328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0776816" y="2433130"/>
            <a:ext cx="88754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0910689" y="2433130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0" name="直線コネクタ 129"/>
          <p:cNvCxnSpPr/>
          <p:nvPr/>
        </p:nvCxnSpPr>
        <p:spPr>
          <a:xfrm>
            <a:off x="8529908" y="2357945"/>
            <a:ext cx="472805" cy="0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/>
              <p:cNvSpPr txBox="1"/>
              <p:nvPr/>
            </p:nvSpPr>
            <p:spPr>
              <a:xfrm>
                <a:off x="8488010" y="2354839"/>
                <a:ext cx="431913" cy="15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000" i="1" smtClean="0">
                          <a:latin typeface="Cambria Math" panose="02040503050406030204" pitchFamily="18" charset="0"/>
                        </a:rPr>
                        <m:t>𝜁</m:t>
                      </m:r>
                      <m:sSup>
                        <m:sSupPr>
                          <m:ctrlPr>
                            <a:rPr kumimoji="1" lang="en-US" altLang="ja-JP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1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ja-JP" sz="1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ja-JP" alt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kumimoji="1" lang="ja-JP" altLang="en-US" sz="1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10" y="2354839"/>
                <a:ext cx="431913" cy="156581"/>
              </a:xfrm>
              <a:prstGeom prst="rect">
                <a:avLst/>
              </a:prstGeom>
              <a:blipFill rotWithShape="0">
                <a:blip r:embed="rId10"/>
                <a:stretch>
                  <a:fillRect l="-8451" t="-3846" r="-4225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フリーフォーム 131"/>
          <p:cNvSpPr/>
          <p:nvPr/>
        </p:nvSpPr>
        <p:spPr>
          <a:xfrm>
            <a:off x="8939213" y="2352675"/>
            <a:ext cx="1881187" cy="80963"/>
          </a:xfrm>
          <a:custGeom>
            <a:avLst/>
            <a:gdLst>
              <a:gd name="connsiteX0" fmla="*/ 0 w 1881187"/>
              <a:gd name="connsiteY0" fmla="*/ 0 h 80963"/>
              <a:gd name="connsiteX1" fmla="*/ 0 w 1881187"/>
              <a:gd name="connsiteY1" fmla="*/ 57150 h 80963"/>
              <a:gd name="connsiteX2" fmla="*/ 1881187 w 1881187"/>
              <a:gd name="connsiteY2" fmla="*/ 57150 h 80963"/>
              <a:gd name="connsiteX3" fmla="*/ 1881187 w 1881187"/>
              <a:gd name="connsiteY3" fmla="*/ 80963 h 8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187" h="80963">
                <a:moveTo>
                  <a:pt x="0" y="0"/>
                </a:moveTo>
                <a:lnTo>
                  <a:pt x="0" y="57150"/>
                </a:lnTo>
                <a:lnTo>
                  <a:pt x="1881187" y="57150"/>
                </a:lnTo>
                <a:lnTo>
                  <a:pt x="1881187" y="80963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10039558" y="2433129"/>
            <a:ext cx="78362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0012231" y="3247679"/>
            <a:ext cx="78362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10129412" y="3247679"/>
            <a:ext cx="184774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10483410" y="3247679"/>
            <a:ext cx="88754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626809" y="3247679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9599425" y="3247679"/>
            <a:ext cx="152705" cy="13616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9760519" y="3247679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207833" y="2750992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484058" y="3553433"/>
            <a:ext cx="10430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11258614" y="4159074"/>
            <a:ext cx="167976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11053608" y="4159074"/>
            <a:ext cx="152705" cy="13616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11073736" y="4352409"/>
            <a:ext cx="107392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10028461" y="4953662"/>
            <a:ext cx="118131" cy="1361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12035427" y="4960012"/>
            <a:ext cx="107392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11393402" y="5154625"/>
            <a:ext cx="167976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1620196" y="5154625"/>
            <a:ext cx="152705" cy="136164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9165306" y="5563262"/>
            <a:ext cx="107392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8758297" y="5561331"/>
            <a:ext cx="167976" cy="136164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57" name="図 15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52"/>
          <a:stretch/>
        </p:blipFill>
        <p:spPr>
          <a:xfrm>
            <a:off x="8371450" y="1571550"/>
            <a:ext cx="508510" cy="3981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8" name="フリーフォーム 157"/>
          <p:cNvSpPr/>
          <p:nvPr/>
        </p:nvSpPr>
        <p:spPr>
          <a:xfrm>
            <a:off x="8161020" y="1143000"/>
            <a:ext cx="1455420" cy="769620"/>
          </a:xfrm>
          <a:custGeom>
            <a:avLst/>
            <a:gdLst>
              <a:gd name="connsiteX0" fmla="*/ 1455420 w 1455420"/>
              <a:gd name="connsiteY0" fmla="*/ 0 h 769620"/>
              <a:gd name="connsiteX1" fmla="*/ 0 w 1455420"/>
              <a:gd name="connsiteY1" fmla="*/ 0 h 769620"/>
              <a:gd name="connsiteX2" fmla="*/ 0 w 1455420"/>
              <a:gd name="connsiteY2" fmla="*/ 769620 h 769620"/>
              <a:gd name="connsiteX3" fmla="*/ 495300 w 1455420"/>
              <a:gd name="connsiteY3" fmla="*/ 769620 h 7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769620">
                <a:moveTo>
                  <a:pt x="1455420" y="0"/>
                </a:moveTo>
                <a:lnTo>
                  <a:pt x="0" y="0"/>
                </a:lnTo>
                <a:lnTo>
                  <a:pt x="0" y="769620"/>
                </a:lnTo>
                <a:lnTo>
                  <a:pt x="495300" y="769620"/>
                </a:lnTo>
              </a:path>
            </a:pathLst>
          </a:custGeom>
          <a:noFill/>
          <a:ln w="635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 158"/>
          <p:cNvSpPr/>
          <p:nvPr/>
        </p:nvSpPr>
        <p:spPr>
          <a:xfrm>
            <a:off x="8839200" y="1355090"/>
            <a:ext cx="320040" cy="297180"/>
          </a:xfrm>
          <a:custGeom>
            <a:avLst/>
            <a:gdLst>
              <a:gd name="connsiteX0" fmla="*/ 320040 w 320040"/>
              <a:gd name="connsiteY0" fmla="*/ 0 h 297180"/>
              <a:gd name="connsiteX1" fmla="*/ 320040 w 320040"/>
              <a:gd name="connsiteY1" fmla="*/ 297180 h 297180"/>
              <a:gd name="connsiteX2" fmla="*/ 0 w 320040"/>
              <a:gd name="connsiteY2" fmla="*/ 29718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" h="297180">
                <a:moveTo>
                  <a:pt x="320040" y="0"/>
                </a:moveTo>
                <a:lnTo>
                  <a:pt x="320040" y="297180"/>
                </a:lnTo>
                <a:lnTo>
                  <a:pt x="0" y="29718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リーフォーム 159"/>
          <p:cNvSpPr/>
          <p:nvPr/>
        </p:nvSpPr>
        <p:spPr>
          <a:xfrm>
            <a:off x="8851900" y="1854200"/>
            <a:ext cx="1797050" cy="57150"/>
          </a:xfrm>
          <a:custGeom>
            <a:avLst/>
            <a:gdLst>
              <a:gd name="connsiteX0" fmla="*/ 0 w 1797050"/>
              <a:gd name="connsiteY0" fmla="*/ 57150 h 57150"/>
              <a:gd name="connsiteX1" fmla="*/ 1797050 w 1797050"/>
              <a:gd name="connsiteY1" fmla="*/ 57150 h 57150"/>
              <a:gd name="connsiteX2" fmla="*/ 1797050 w 1797050"/>
              <a:gd name="connsiteY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050" h="57150">
                <a:moveTo>
                  <a:pt x="0" y="57150"/>
                </a:moveTo>
                <a:lnTo>
                  <a:pt x="1797050" y="57150"/>
                </a:lnTo>
                <a:lnTo>
                  <a:pt x="1797050" y="0"/>
                </a:lnTo>
              </a:path>
            </a:pathLst>
          </a:custGeom>
          <a:noFill/>
          <a:ln w="635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1" name="テキスト ボックス 160"/>
          <p:cNvSpPr txBox="1"/>
          <p:nvPr/>
        </p:nvSpPr>
        <p:spPr>
          <a:xfrm>
            <a:off x="8900791" y="1782651"/>
            <a:ext cx="459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固定</a:t>
            </a:r>
            <a:endParaRPr kumimoji="1" lang="ja-JP" altLang="en-US" sz="1000" dirty="0"/>
          </a:p>
        </p:txBody>
      </p:sp>
      <p:sp>
        <p:nvSpPr>
          <p:cNvPr id="162" name="テキスト ボックス 161"/>
          <p:cNvSpPr txBox="1"/>
          <p:nvPr/>
        </p:nvSpPr>
        <p:spPr>
          <a:xfrm>
            <a:off x="8550573" y="3184956"/>
            <a:ext cx="951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1" dirty="0" smtClean="0">
                <a:solidFill>
                  <a:srgbClr val="FF0000"/>
                </a:solidFill>
              </a:rPr>
              <a:t>固有値問題</a:t>
            </a:r>
            <a:endParaRPr kumimoji="1" lang="ja-JP" altLang="en-US" sz="1050" b="1" dirty="0">
              <a:solidFill>
                <a:srgbClr val="FF0000"/>
              </a:solidFill>
            </a:endParaRPr>
          </a:p>
        </p:txBody>
      </p:sp>
      <p:sp>
        <p:nvSpPr>
          <p:cNvPr id="163" name="フリーフォーム 162"/>
          <p:cNvSpPr/>
          <p:nvPr/>
        </p:nvSpPr>
        <p:spPr>
          <a:xfrm>
            <a:off x="8185212" y="6365937"/>
            <a:ext cx="3968318" cy="323178"/>
          </a:xfrm>
          <a:custGeom>
            <a:avLst/>
            <a:gdLst>
              <a:gd name="connsiteX0" fmla="*/ 550415 w 3968318"/>
              <a:gd name="connsiteY0" fmla="*/ 0 h 355106"/>
              <a:gd name="connsiteX1" fmla="*/ 550415 w 3968318"/>
              <a:gd name="connsiteY1" fmla="*/ 168675 h 355106"/>
              <a:gd name="connsiteX2" fmla="*/ 0 w 3968318"/>
              <a:gd name="connsiteY2" fmla="*/ 168675 h 355106"/>
              <a:gd name="connsiteX3" fmla="*/ 0 w 3968318"/>
              <a:gd name="connsiteY3" fmla="*/ 355106 h 355106"/>
              <a:gd name="connsiteX4" fmla="*/ 301840 w 3968318"/>
              <a:gd name="connsiteY4" fmla="*/ 355106 h 355106"/>
              <a:gd name="connsiteX5" fmla="*/ 301840 w 3968318"/>
              <a:gd name="connsiteY5" fmla="*/ 204186 h 355106"/>
              <a:gd name="connsiteX6" fmla="*/ 3968318 w 3968318"/>
              <a:gd name="connsiteY6" fmla="*/ 204186 h 355106"/>
              <a:gd name="connsiteX7" fmla="*/ 3968318 w 3968318"/>
              <a:gd name="connsiteY7" fmla="*/ 26633 h 355106"/>
              <a:gd name="connsiteX8" fmla="*/ 550415 w 3968318"/>
              <a:gd name="connsiteY8" fmla="*/ 0 h 355106"/>
              <a:gd name="connsiteX0" fmla="*/ 550415 w 3968318"/>
              <a:gd name="connsiteY0" fmla="*/ 0 h 355106"/>
              <a:gd name="connsiteX1" fmla="*/ 550415 w 3968318"/>
              <a:gd name="connsiteY1" fmla="*/ 168675 h 355106"/>
              <a:gd name="connsiteX2" fmla="*/ 0 w 3968318"/>
              <a:gd name="connsiteY2" fmla="*/ 168675 h 355106"/>
              <a:gd name="connsiteX3" fmla="*/ 0 w 3968318"/>
              <a:gd name="connsiteY3" fmla="*/ 355106 h 355106"/>
              <a:gd name="connsiteX4" fmla="*/ 301840 w 3968318"/>
              <a:gd name="connsiteY4" fmla="*/ 355106 h 355106"/>
              <a:gd name="connsiteX5" fmla="*/ 301840 w 3968318"/>
              <a:gd name="connsiteY5" fmla="*/ 204186 h 355106"/>
              <a:gd name="connsiteX6" fmla="*/ 3968318 w 3968318"/>
              <a:gd name="connsiteY6" fmla="*/ 204186 h 355106"/>
              <a:gd name="connsiteX7" fmla="*/ 3965143 w 3968318"/>
              <a:gd name="connsiteY7" fmla="*/ 7583 h 355106"/>
              <a:gd name="connsiteX8" fmla="*/ 550415 w 3968318"/>
              <a:gd name="connsiteY8" fmla="*/ 0 h 355106"/>
              <a:gd name="connsiteX0" fmla="*/ 550415 w 3968318"/>
              <a:gd name="connsiteY0" fmla="*/ 5117 h 360223"/>
              <a:gd name="connsiteX1" fmla="*/ 550415 w 3968318"/>
              <a:gd name="connsiteY1" fmla="*/ 173792 h 360223"/>
              <a:gd name="connsiteX2" fmla="*/ 0 w 3968318"/>
              <a:gd name="connsiteY2" fmla="*/ 173792 h 360223"/>
              <a:gd name="connsiteX3" fmla="*/ 0 w 3968318"/>
              <a:gd name="connsiteY3" fmla="*/ 360223 h 360223"/>
              <a:gd name="connsiteX4" fmla="*/ 301840 w 3968318"/>
              <a:gd name="connsiteY4" fmla="*/ 360223 h 360223"/>
              <a:gd name="connsiteX5" fmla="*/ 301840 w 3968318"/>
              <a:gd name="connsiteY5" fmla="*/ 209303 h 360223"/>
              <a:gd name="connsiteX6" fmla="*/ 3968318 w 3968318"/>
              <a:gd name="connsiteY6" fmla="*/ 209303 h 360223"/>
              <a:gd name="connsiteX7" fmla="*/ 3958793 w 3968318"/>
              <a:gd name="connsiteY7" fmla="*/ 0 h 360223"/>
              <a:gd name="connsiteX8" fmla="*/ 550415 w 3968318"/>
              <a:gd name="connsiteY8" fmla="*/ 5117 h 360223"/>
              <a:gd name="connsiteX0" fmla="*/ 550415 w 3968318"/>
              <a:gd name="connsiteY0" fmla="*/ 0 h 355106"/>
              <a:gd name="connsiteX1" fmla="*/ 550415 w 3968318"/>
              <a:gd name="connsiteY1" fmla="*/ 168675 h 355106"/>
              <a:gd name="connsiteX2" fmla="*/ 0 w 3968318"/>
              <a:gd name="connsiteY2" fmla="*/ 168675 h 355106"/>
              <a:gd name="connsiteX3" fmla="*/ 0 w 3968318"/>
              <a:gd name="connsiteY3" fmla="*/ 355106 h 355106"/>
              <a:gd name="connsiteX4" fmla="*/ 301840 w 3968318"/>
              <a:gd name="connsiteY4" fmla="*/ 355106 h 355106"/>
              <a:gd name="connsiteX5" fmla="*/ 301840 w 3968318"/>
              <a:gd name="connsiteY5" fmla="*/ 204186 h 355106"/>
              <a:gd name="connsiteX6" fmla="*/ 3968318 w 3968318"/>
              <a:gd name="connsiteY6" fmla="*/ 204186 h 355106"/>
              <a:gd name="connsiteX7" fmla="*/ 3961968 w 3968318"/>
              <a:gd name="connsiteY7" fmla="*/ 4408 h 355106"/>
              <a:gd name="connsiteX8" fmla="*/ 550415 w 3968318"/>
              <a:gd name="connsiteY8" fmla="*/ 0 h 355106"/>
              <a:gd name="connsiteX0" fmla="*/ 550415 w 3968318"/>
              <a:gd name="connsiteY0" fmla="*/ 0 h 355106"/>
              <a:gd name="connsiteX1" fmla="*/ 550415 w 3968318"/>
              <a:gd name="connsiteY1" fmla="*/ 168675 h 355106"/>
              <a:gd name="connsiteX2" fmla="*/ 0 w 3968318"/>
              <a:gd name="connsiteY2" fmla="*/ 168675 h 355106"/>
              <a:gd name="connsiteX3" fmla="*/ 0 w 3968318"/>
              <a:gd name="connsiteY3" fmla="*/ 355106 h 355106"/>
              <a:gd name="connsiteX4" fmla="*/ 301840 w 3968318"/>
              <a:gd name="connsiteY4" fmla="*/ 355106 h 355106"/>
              <a:gd name="connsiteX5" fmla="*/ 301840 w 3968318"/>
              <a:gd name="connsiteY5" fmla="*/ 204186 h 355106"/>
              <a:gd name="connsiteX6" fmla="*/ 3968318 w 3968318"/>
              <a:gd name="connsiteY6" fmla="*/ 204186 h 355106"/>
              <a:gd name="connsiteX7" fmla="*/ 3965143 w 3968318"/>
              <a:gd name="connsiteY7" fmla="*/ 4408 h 355106"/>
              <a:gd name="connsiteX8" fmla="*/ 550415 w 3968318"/>
              <a:gd name="connsiteY8" fmla="*/ 0 h 35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8318" h="355106">
                <a:moveTo>
                  <a:pt x="550415" y="0"/>
                </a:moveTo>
                <a:lnTo>
                  <a:pt x="550415" y="168675"/>
                </a:lnTo>
                <a:lnTo>
                  <a:pt x="0" y="168675"/>
                </a:lnTo>
                <a:lnTo>
                  <a:pt x="0" y="355106"/>
                </a:lnTo>
                <a:lnTo>
                  <a:pt x="301840" y="355106"/>
                </a:lnTo>
                <a:lnTo>
                  <a:pt x="301840" y="204186"/>
                </a:lnTo>
                <a:lnTo>
                  <a:pt x="3968318" y="204186"/>
                </a:lnTo>
                <a:cubicBezTo>
                  <a:pt x="3967260" y="138652"/>
                  <a:pt x="3966201" y="69942"/>
                  <a:pt x="3965143" y="4408"/>
                </a:cubicBezTo>
                <a:lnTo>
                  <a:pt x="550415" y="0"/>
                </a:lnTo>
                <a:close/>
              </a:path>
            </a:pathLst>
          </a:cu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8522288" y="6564353"/>
            <a:ext cx="2021190" cy="128273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6" name="フリーフォーム 165"/>
          <p:cNvSpPr/>
          <p:nvPr/>
        </p:nvSpPr>
        <p:spPr>
          <a:xfrm>
            <a:off x="8176260" y="6576060"/>
            <a:ext cx="4008120" cy="327660"/>
          </a:xfrm>
          <a:custGeom>
            <a:avLst/>
            <a:gdLst>
              <a:gd name="connsiteX0" fmla="*/ 3840480 w 4008120"/>
              <a:gd name="connsiteY0" fmla="*/ 0 h 327660"/>
              <a:gd name="connsiteX1" fmla="*/ 3840480 w 4008120"/>
              <a:gd name="connsiteY1" fmla="*/ 144780 h 327660"/>
              <a:gd name="connsiteX2" fmla="*/ 0 w 4008120"/>
              <a:gd name="connsiteY2" fmla="*/ 144780 h 327660"/>
              <a:gd name="connsiteX3" fmla="*/ 0 w 4008120"/>
              <a:gd name="connsiteY3" fmla="*/ 327660 h 327660"/>
              <a:gd name="connsiteX4" fmla="*/ 2430780 w 4008120"/>
              <a:gd name="connsiteY4" fmla="*/ 327660 h 327660"/>
              <a:gd name="connsiteX5" fmla="*/ 2430780 w 4008120"/>
              <a:gd name="connsiteY5" fmla="*/ 175260 h 327660"/>
              <a:gd name="connsiteX6" fmla="*/ 4008120 w 4008120"/>
              <a:gd name="connsiteY6" fmla="*/ 175260 h 327660"/>
              <a:gd name="connsiteX7" fmla="*/ 4008120 w 4008120"/>
              <a:gd name="connsiteY7" fmla="*/ 7620 h 327660"/>
              <a:gd name="connsiteX8" fmla="*/ 3840480 w 4008120"/>
              <a:gd name="connsiteY8" fmla="*/ 0 h 327660"/>
              <a:gd name="connsiteX0" fmla="*/ 3840480 w 4008120"/>
              <a:gd name="connsiteY0" fmla="*/ 0 h 327660"/>
              <a:gd name="connsiteX1" fmla="*/ 3840480 w 4008120"/>
              <a:gd name="connsiteY1" fmla="*/ 144780 h 327660"/>
              <a:gd name="connsiteX2" fmla="*/ 0 w 4008120"/>
              <a:gd name="connsiteY2" fmla="*/ 144780 h 327660"/>
              <a:gd name="connsiteX3" fmla="*/ 0 w 4008120"/>
              <a:gd name="connsiteY3" fmla="*/ 327660 h 327660"/>
              <a:gd name="connsiteX4" fmla="*/ 2430780 w 4008120"/>
              <a:gd name="connsiteY4" fmla="*/ 327660 h 327660"/>
              <a:gd name="connsiteX5" fmla="*/ 2430780 w 4008120"/>
              <a:gd name="connsiteY5" fmla="*/ 175260 h 327660"/>
              <a:gd name="connsiteX6" fmla="*/ 4008120 w 4008120"/>
              <a:gd name="connsiteY6" fmla="*/ 175260 h 327660"/>
              <a:gd name="connsiteX7" fmla="*/ 4008120 w 4008120"/>
              <a:gd name="connsiteY7" fmla="*/ 1270 h 327660"/>
              <a:gd name="connsiteX8" fmla="*/ 3840480 w 4008120"/>
              <a:gd name="connsiteY8" fmla="*/ 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8120" h="327660">
                <a:moveTo>
                  <a:pt x="3840480" y="0"/>
                </a:moveTo>
                <a:lnTo>
                  <a:pt x="3840480" y="144780"/>
                </a:lnTo>
                <a:lnTo>
                  <a:pt x="0" y="144780"/>
                </a:lnTo>
                <a:lnTo>
                  <a:pt x="0" y="327660"/>
                </a:lnTo>
                <a:lnTo>
                  <a:pt x="2430780" y="327660"/>
                </a:lnTo>
                <a:lnTo>
                  <a:pt x="2430780" y="175260"/>
                </a:lnTo>
                <a:lnTo>
                  <a:pt x="4008120" y="175260"/>
                </a:lnTo>
                <a:lnTo>
                  <a:pt x="4008120" y="1270"/>
                </a:lnTo>
                <a:lnTo>
                  <a:pt x="3840480" y="0"/>
                </a:lnTo>
                <a:close/>
              </a:path>
            </a:pathLst>
          </a:cu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7" name="フリーフォーム 166"/>
          <p:cNvSpPr/>
          <p:nvPr/>
        </p:nvSpPr>
        <p:spPr>
          <a:xfrm>
            <a:off x="8183880" y="6766560"/>
            <a:ext cx="4015740" cy="350520"/>
          </a:xfrm>
          <a:custGeom>
            <a:avLst/>
            <a:gdLst>
              <a:gd name="connsiteX0" fmla="*/ 2476500 w 4015740"/>
              <a:gd name="connsiteY0" fmla="*/ 0 h 350520"/>
              <a:gd name="connsiteX1" fmla="*/ 2476500 w 4015740"/>
              <a:gd name="connsiteY1" fmla="*/ 152400 h 350520"/>
              <a:gd name="connsiteX2" fmla="*/ 0 w 4015740"/>
              <a:gd name="connsiteY2" fmla="*/ 152400 h 350520"/>
              <a:gd name="connsiteX3" fmla="*/ 0 w 4015740"/>
              <a:gd name="connsiteY3" fmla="*/ 350520 h 350520"/>
              <a:gd name="connsiteX4" fmla="*/ 2148840 w 4015740"/>
              <a:gd name="connsiteY4" fmla="*/ 350520 h 350520"/>
              <a:gd name="connsiteX5" fmla="*/ 2148840 w 4015740"/>
              <a:gd name="connsiteY5" fmla="*/ 182880 h 350520"/>
              <a:gd name="connsiteX6" fmla="*/ 4015740 w 4015740"/>
              <a:gd name="connsiteY6" fmla="*/ 182880 h 350520"/>
              <a:gd name="connsiteX7" fmla="*/ 4015740 w 4015740"/>
              <a:gd name="connsiteY7" fmla="*/ 0 h 350520"/>
              <a:gd name="connsiteX8" fmla="*/ 2476500 w 4015740"/>
              <a:gd name="connsiteY8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5740" h="350520">
                <a:moveTo>
                  <a:pt x="2476500" y="0"/>
                </a:moveTo>
                <a:lnTo>
                  <a:pt x="2476500" y="152400"/>
                </a:lnTo>
                <a:lnTo>
                  <a:pt x="0" y="152400"/>
                </a:lnTo>
                <a:lnTo>
                  <a:pt x="0" y="350520"/>
                </a:lnTo>
                <a:lnTo>
                  <a:pt x="2148840" y="350520"/>
                </a:lnTo>
                <a:lnTo>
                  <a:pt x="2148840" y="182880"/>
                </a:lnTo>
                <a:lnTo>
                  <a:pt x="4015740" y="182880"/>
                </a:lnTo>
                <a:lnTo>
                  <a:pt x="4015740" y="0"/>
                </a:lnTo>
                <a:lnTo>
                  <a:pt x="2476500" y="0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13805543" y="456898"/>
            <a:ext cx="97629" cy="123785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フリーフォーム 168"/>
          <p:cNvSpPr/>
          <p:nvPr/>
        </p:nvSpPr>
        <p:spPr>
          <a:xfrm>
            <a:off x="12153530" y="124287"/>
            <a:ext cx="1660124" cy="6294268"/>
          </a:xfrm>
          <a:custGeom>
            <a:avLst/>
            <a:gdLst>
              <a:gd name="connsiteX0" fmla="*/ 0 w 1660124"/>
              <a:gd name="connsiteY0" fmla="*/ 6294268 h 6294268"/>
              <a:gd name="connsiteX1" fmla="*/ 106532 w 1660124"/>
              <a:gd name="connsiteY1" fmla="*/ 6294268 h 6294268"/>
              <a:gd name="connsiteX2" fmla="*/ 106532 w 1660124"/>
              <a:gd name="connsiteY2" fmla="*/ 0 h 6294268"/>
              <a:gd name="connsiteX3" fmla="*/ 1660124 w 1660124"/>
              <a:gd name="connsiteY3" fmla="*/ 0 h 6294268"/>
              <a:gd name="connsiteX4" fmla="*/ 1660124 w 1660124"/>
              <a:gd name="connsiteY4" fmla="*/ 328474 h 6294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124" h="6294268">
                <a:moveTo>
                  <a:pt x="0" y="6294268"/>
                </a:moveTo>
                <a:lnTo>
                  <a:pt x="106532" y="6294268"/>
                </a:lnTo>
                <a:lnTo>
                  <a:pt x="106532" y="0"/>
                </a:lnTo>
                <a:lnTo>
                  <a:pt x="1660124" y="0"/>
                </a:lnTo>
                <a:lnTo>
                  <a:pt x="1660124" y="328474"/>
                </a:lnTo>
              </a:path>
            </a:pathLst>
          </a:custGeom>
          <a:noFill/>
          <a:ln w="63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フリーフォーム 169"/>
          <p:cNvSpPr/>
          <p:nvPr/>
        </p:nvSpPr>
        <p:spPr>
          <a:xfrm>
            <a:off x="12189041" y="6416089"/>
            <a:ext cx="72000" cy="252000"/>
          </a:xfrm>
          <a:custGeom>
            <a:avLst/>
            <a:gdLst>
              <a:gd name="connsiteX0" fmla="*/ 0 w 88776"/>
              <a:gd name="connsiteY0" fmla="*/ 292963 h 292963"/>
              <a:gd name="connsiteX1" fmla="*/ 88776 w 88776"/>
              <a:gd name="connsiteY1" fmla="*/ 292963 h 292963"/>
              <a:gd name="connsiteX2" fmla="*/ 88776 w 88776"/>
              <a:gd name="connsiteY2" fmla="*/ 0 h 29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76" h="292963">
                <a:moveTo>
                  <a:pt x="0" y="292963"/>
                </a:moveTo>
                <a:lnTo>
                  <a:pt x="88776" y="292963"/>
                </a:lnTo>
                <a:lnTo>
                  <a:pt x="88776" y="0"/>
                </a:lnTo>
              </a:path>
            </a:pathLst>
          </a:cu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1" name="フリーフォーム 170"/>
          <p:cNvSpPr/>
          <p:nvPr/>
        </p:nvSpPr>
        <p:spPr>
          <a:xfrm>
            <a:off x="10528917" y="1305017"/>
            <a:ext cx="5708341" cy="5388746"/>
          </a:xfrm>
          <a:custGeom>
            <a:avLst/>
            <a:gdLst>
              <a:gd name="connsiteX0" fmla="*/ 0 w 5708341"/>
              <a:gd name="connsiteY0" fmla="*/ 5388746 h 5388746"/>
              <a:gd name="connsiteX1" fmla="*/ 5708341 w 5708341"/>
              <a:gd name="connsiteY1" fmla="*/ 5388746 h 5388746"/>
              <a:gd name="connsiteX2" fmla="*/ 5699464 w 5708341"/>
              <a:gd name="connsiteY2" fmla="*/ 5291092 h 5388746"/>
              <a:gd name="connsiteX3" fmla="*/ 5699464 w 5708341"/>
              <a:gd name="connsiteY3" fmla="*/ 630315 h 5388746"/>
              <a:gd name="connsiteX4" fmla="*/ 5069149 w 5708341"/>
              <a:gd name="connsiteY4" fmla="*/ 0 h 538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8341" h="5388746">
                <a:moveTo>
                  <a:pt x="0" y="5388746"/>
                </a:moveTo>
                <a:lnTo>
                  <a:pt x="5708341" y="5388746"/>
                </a:lnTo>
                <a:lnTo>
                  <a:pt x="5699464" y="5291092"/>
                </a:lnTo>
                <a:lnTo>
                  <a:pt x="5699464" y="630315"/>
                </a:lnTo>
                <a:lnTo>
                  <a:pt x="5069149" y="0"/>
                </a:ln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フリーフォーム 171"/>
          <p:cNvSpPr/>
          <p:nvPr/>
        </p:nvSpPr>
        <p:spPr>
          <a:xfrm>
            <a:off x="12197918" y="6693763"/>
            <a:ext cx="310719" cy="168676"/>
          </a:xfrm>
          <a:custGeom>
            <a:avLst/>
            <a:gdLst>
              <a:gd name="connsiteX0" fmla="*/ 0 w 310719"/>
              <a:gd name="connsiteY0" fmla="*/ 168676 h 168676"/>
              <a:gd name="connsiteX1" fmla="*/ 310719 w 310719"/>
              <a:gd name="connsiteY1" fmla="*/ 168676 h 168676"/>
              <a:gd name="connsiteX2" fmla="*/ 310719 w 310719"/>
              <a:gd name="connsiteY2" fmla="*/ 0 h 16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719" h="168676">
                <a:moveTo>
                  <a:pt x="0" y="168676"/>
                </a:moveTo>
                <a:lnTo>
                  <a:pt x="310719" y="168676"/>
                </a:lnTo>
                <a:lnTo>
                  <a:pt x="310719" y="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12464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26259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9674"/>
          <a:stretch/>
        </p:blipFill>
        <p:spPr>
          <a:xfrm>
            <a:off x="0" y="2664061"/>
            <a:ext cx="4060592" cy="54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58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0592" cy="385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924"/>
            <a:ext cx="4060592" cy="59902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26713"/>
          <a:stretch/>
        </p:blipFill>
        <p:spPr>
          <a:xfrm>
            <a:off x="4082483" y="15263"/>
            <a:ext cx="4043813" cy="43900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59000"/>
          <a:stretch/>
        </p:blipFill>
        <p:spPr>
          <a:xfrm>
            <a:off x="8148187" y="15263"/>
            <a:ext cx="4043813" cy="241812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73711"/>
          <a:stretch/>
        </p:blipFill>
        <p:spPr>
          <a:xfrm>
            <a:off x="0" y="6439636"/>
            <a:ext cx="4043813" cy="1574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b="42217"/>
          <a:stretch/>
        </p:blipFill>
        <p:spPr>
          <a:xfrm>
            <a:off x="4076367" y="4405275"/>
            <a:ext cx="4043813" cy="340799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734" y="2485836"/>
            <a:ext cx="4043813" cy="532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3943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4314"/>
            <a:ext cx="4043813" cy="38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4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7033" cy="57553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96" y="0"/>
            <a:ext cx="4027033" cy="60237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996" y="6023771"/>
            <a:ext cx="4027033" cy="5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5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19296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929620"/>
            <a:ext cx="4060592" cy="60069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2" y="215900"/>
            <a:ext cx="4057143" cy="55333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553" y="5787333"/>
            <a:ext cx="4018648" cy="59430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t="12238"/>
          <a:stretch/>
        </p:blipFill>
        <p:spPr>
          <a:xfrm>
            <a:off x="8134857" y="0"/>
            <a:ext cx="4057143" cy="52824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280" y="5333248"/>
            <a:ext cx="4057143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2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</a:t>
            </a:r>
            <a:r>
              <a:rPr kumimoji="1" lang="en-US" altLang="ja-JP" dirty="0" smtClean="0"/>
              <a:t>. </a:t>
            </a:r>
            <a:r>
              <a:rPr kumimoji="1" lang="ja-JP" altLang="en-US" dirty="0" smtClean="0"/>
              <a:t>凸計画問題を用いたカーネル多変量解析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111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30268"/>
          <a:stretch/>
        </p:blipFill>
        <p:spPr>
          <a:xfrm>
            <a:off x="0" y="0"/>
            <a:ext cx="4043813" cy="41888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5104" y="1552555"/>
            <a:ext cx="4043813" cy="4419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5104" y="5984855"/>
            <a:ext cx="4043813" cy="3384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73997"/>
          <a:stretch/>
        </p:blipFill>
        <p:spPr>
          <a:xfrm>
            <a:off x="4043813" y="0"/>
            <a:ext cx="4043813" cy="156199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055564" y="3793345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17377" y="4412470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55714" y="4412470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141289" y="5017308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916721" y="5217333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110662" y="4612964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603376" y="4412470"/>
            <a:ext cx="121274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93013" y="4412470"/>
            <a:ext cx="279300" cy="136164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717539" y="4397230"/>
            <a:ext cx="234000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974881" y="4606033"/>
            <a:ext cx="234000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48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043813" cy="10858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85850"/>
            <a:ext cx="4043813" cy="59734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625" y="0"/>
            <a:ext cx="4043813" cy="59734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250" y="0"/>
            <a:ext cx="4043813" cy="48240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250" y="4824050"/>
            <a:ext cx="4043813" cy="25169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97864" y="1172065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29458" y="1172065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28702" y="1172065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611471" y="1172065"/>
            <a:ext cx="234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62191" y="1172065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34381" y="1172065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534542" y="1172065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765754" y="1986453"/>
            <a:ext cx="234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688825" y="1986453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09268" y="1172065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28319" y="1986453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39723" y="1986453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689201" y="1986453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850645" y="1986453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353295" y="719628"/>
            <a:ext cx="234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56603" y="719628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13376" y="2284593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161267" y="2491278"/>
            <a:ext cx="234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84338" y="2491278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32129" y="3387595"/>
            <a:ext cx="234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455200" y="3387595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611702" y="3387595"/>
            <a:ext cx="234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534773" y="3387595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882934" y="4300953"/>
            <a:ext cx="234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806005" y="4300953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505966" y="4300953"/>
            <a:ext cx="234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429037" y="4300953"/>
            <a:ext cx="76928" cy="13616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1757095" y="1381973"/>
                <a:ext cx="9317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800" i="1" smtClean="0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800" b="0" i="1" smtClean="0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800" b="0" i="1" smtClean="0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800" b="0" i="1" smtClean="0">
                          <a:solidFill>
                            <a:srgbClr val="CC66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800" i="1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sz="800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  <m:t>sgn</m:t>
                          </m:r>
                          <m:r>
                            <a:rPr lang="en-US" altLang="ja-JP" sz="800" i="1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800" i="1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sz="800" i="1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800" i="1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800" i="1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en-US" altLang="ja-JP" sz="800" i="1">
                              <a:solidFill>
                                <a:srgbClr val="CC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800" b="0" i="1" smtClean="0">
                          <a:solidFill>
                            <a:srgbClr val="CC66FF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 sz="800" dirty="0">
                  <a:solidFill>
                    <a:srgbClr val="CC66FF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095" y="1381973"/>
                <a:ext cx="931730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2614" t="-5000" r="-1961" b="-4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矢印コネクタ 35"/>
          <p:cNvCxnSpPr>
            <a:endCxn id="16" idx="0"/>
          </p:cNvCxnSpPr>
          <p:nvPr/>
        </p:nvCxnSpPr>
        <p:spPr>
          <a:xfrm flipH="1">
            <a:off x="2882754" y="1872613"/>
            <a:ext cx="231921" cy="113840"/>
          </a:xfrm>
          <a:prstGeom prst="straightConnector1">
            <a:avLst/>
          </a:prstGeom>
          <a:ln>
            <a:solidFill>
              <a:srgbClr val="CC66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2892737" y="1695419"/>
            <a:ext cx="767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CC66FF"/>
                </a:solidFill>
              </a:rPr>
              <a:t>こっちは連続値</a:t>
            </a:r>
            <a:endParaRPr kumimoji="1" lang="ja-JP" altLang="en-US" sz="700" dirty="0">
              <a:solidFill>
                <a:srgbClr val="CC66FF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3353294" y="933450"/>
            <a:ext cx="901634" cy="238615"/>
          </a:xfrm>
          <a:prstGeom prst="straightConnector1">
            <a:avLst/>
          </a:prstGeom>
          <a:ln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V="1">
            <a:off x="3198095" y="1172065"/>
            <a:ext cx="3412255" cy="875502"/>
          </a:xfrm>
          <a:prstGeom prst="straightConnector1">
            <a:avLst/>
          </a:prstGeom>
          <a:ln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flipV="1">
            <a:off x="3000901" y="3041650"/>
            <a:ext cx="2314129" cy="414027"/>
          </a:xfrm>
          <a:prstGeom prst="straightConnector1">
            <a:avLst/>
          </a:prstGeom>
          <a:ln>
            <a:solidFill>
              <a:srgbClr val="CC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4343356" y="80568"/>
            <a:ext cx="812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CC66FF"/>
                </a:solidFill>
              </a:rPr>
              <a:t>凸ではない</a:t>
            </a:r>
            <a:endParaRPr kumimoji="1" lang="ja-JP" altLang="en-US" sz="1000" dirty="0">
              <a:solidFill>
                <a:srgbClr val="CC66FF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829430" y="80568"/>
            <a:ext cx="1108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CC66FF"/>
                </a:solidFill>
              </a:rPr>
              <a:t>凸だけど誤差の増え方が急激</a:t>
            </a:r>
            <a:endParaRPr kumimoji="1" lang="en-US" altLang="ja-JP" sz="1000" dirty="0" smtClean="0">
              <a:solidFill>
                <a:srgbClr val="CC66FF"/>
              </a:solidFill>
            </a:endParaRPr>
          </a:p>
          <a:p>
            <a:r>
              <a:rPr lang="ja-JP" altLang="en-US" sz="1000" dirty="0" smtClean="0">
                <a:solidFill>
                  <a:srgbClr val="CC66FF"/>
                </a:solidFill>
              </a:rPr>
              <a:t>→外れ値に弱い</a:t>
            </a:r>
            <a:endParaRPr kumimoji="1" lang="ja-JP" altLang="en-US" sz="1000" dirty="0">
              <a:solidFill>
                <a:srgbClr val="CC66FF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635902" y="1928357"/>
            <a:ext cx="15242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CC66FF"/>
                </a:solidFill>
              </a:rPr>
              <a:t>誤差の増え方が緩やか</a:t>
            </a:r>
            <a:endParaRPr kumimoji="1" lang="en-US" altLang="ja-JP" sz="1000" dirty="0" smtClean="0">
              <a:solidFill>
                <a:srgbClr val="CC66FF"/>
              </a:solidFill>
            </a:endParaRPr>
          </a:p>
          <a:p>
            <a:r>
              <a:rPr lang="ja-JP" altLang="en-US" sz="1000" dirty="0">
                <a:solidFill>
                  <a:srgbClr val="CC66FF"/>
                </a:solidFill>
              </a:rPr>
              <a:t>　</a:t>
            </a:r>
            <a:r>
              <a:rPr lang="ja-JP" altLang="en-US" sz="1000" dirty="0" smtClean="0">
                <a:solidFill>
                  <a:srgbClr val="CC66FF"/>
                </a:solidFill>
              </a:rPr>
              <a:t>　→外れ値に強い</a:t>
            </a:r>
            <a:endParaRPr lang="en-US" altLang="ja-JP" sz="1000" dirty="0" smtClean="0">
              <a:solidFill>
                <a:srgbClr val="CC66FF"/>
              </a:solidFill>
            </a:endParaRPr>
          </a:p>
          <a:p>
            <a:r>
              <a:rPr lang="ja-JP" altLang="en-US" sz="1000" dirty="0">
                <a:solidFill>
                  <a:srgbClr val="CC66FF"/>
                </a:solidFill>
              </a:rPr>
              <a:t>　</a:t>
            </a:r>
            <a:r>
              <a:rPr lang="ja-JP" altLang="en-US" sz="1000" dirty="0" smtClean="0">
                <a:solidFill>
                  <a:srgbClr val="CC66FF"/>
                </a:solidFill>
              </a:rPr>
              <a:t>　→</a:t>
            </a:r>
            <a:r>
              <a:rPr lang="en-US" altLang="ja-JP" sz="1000" dirty="0" smtClean="0">
                <a:solidFill>
                  <a:srgbClr val="CC66FF"/>
                </a:solidFill>
              </a:rPr>
              <a:t>SVN</a:t>
            </a:r>
            <a:r>
              <a:rPr lang="ja-JP" altLang="en-US" sz="1000" dirty="0" smtClean="0">
                <a:solidFill>
                  <a:srgbClr val="CC66FF"/>
                </a:solidFill>
              </a:rPr>
              <a:t>に使う</a:t>
            </a:r>
            <a:endParaRPr kumimoji="1" lang="ja-JP" altLang="en-US" sz="1000" dirty="0">
              <a:solidFill>
                <a:srgbClr val="CC66FF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2180640" y="2683727"/>
            <a:ext cx="106873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996978" y="2880086"/>
            <a:ext cx="117560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53693" y="3087099"/>
            <a:ext cx="117560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09558" y="4687886"/>
            <a:ext cx="106873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560764" y="4698678"/>
            <a:ext cx="335413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97647" y="4888163"/>
            <a:ext cx="229092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569313" y="4687886"/>
            <a:ext cx="66359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185945" y="5717003"/>
            <a:ext cx="2574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649753" y="5911701"/>
            <a:ext cx="2574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488166" y="4091616"/>
            <a:ext cx="2574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070481" y="4091616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192803" y="4059866"/>
            <a:ext cx="504000" cy="18000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064131" y="4668836"/>
            <a:ext cx="360000" cy="162000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871431" y="4668836"/>
            <a:ext cx="180000" cy="162000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39524" y="4687886"/>
            <a:ext cx="97157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930758" y="4681754"/>
            <a:ext cx="97157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816730" y="4681754"/>
            <a:ext cx="97157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444803" y="4472445"/>
            <a:ext cx="783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正則化項</a:t>
            </a:r>
            <a:endParaRPr kumimoji="1" lang="ja-JP" altLang="en-US" sz="1000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6720615" y="3919033"/>
            <a:ext cx="10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リプリゼンター</a:t>
            </a:r>
            <a:endParaRPr kumimoji="1" lang="en-US" altLang="ja-JP" sz="800" dirty="0" smtClean="0"/>
          </a:p>
          <a:p>
            <a:r>
              <a:rPr lang="ja-JP" altLang="en-US" sz="800" dirty="0"/>
              <a:t>の定理</a:t>
            </a:r>
            <a:r>
              <a:rPr lang="ja-JP" altLang="en-US" sz="800" dirty="0" smtClean="0"/>
              <a:t>は誤差関数</a:t>
            </a:r>
            <a:endParaRPr lang="en-US" altLang="ja-JP" sz="800" dirty="0" smtClean="0"/>
          </a:p>
          <a:p>
            <a:r>
              <a:rPr lang="ja-JP" altLang="en-US" sz="800" dirty="0" err="1" smtClean="0"/>
              <a:t>に依</a:t>
            </a:r>
            <a:r>
              <a:rPr lang="ja-JP" altLang="en-US" sz="800" dirty="0" smtClean="0"/>
              <a:t>存しない</a:t>
            </a:r>
            <a:endParaRPr kumimoji="1" lang="ja-JP" altLang="en-US" sz="800" dirty="0"/>
          </a:p>
        </p:txBody>
      </p:sp>
      <p:cxnSp>
        <p:nvCxnSpPr>
          <p:cNvPr id="68" name="直線コネクタ 67"/>
          <p:cNvCxnSpPr/>
          <p:nvPr/>
        </p:nvCxnSpPr>
        <p:spPr>
          <a:xfrm>
            <a:off x="6482691" y="4847273"/>
            <a:ext cx="6586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>
            <a:off x="4228801" y="5348017"/>
            <a:ext cx="3257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H="1">
            <a:off x="4554582" y="4830836"/>
            <a:ext cx="2142221" cy="517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/>
          <p:cNvSpPr/>
          <p:nvPr/>
        </p:nvSpPr>
        <p:spPr>
          <a:xfrm>
            <a:off x="9895768" y="1918200"/>
            <a:ext cx="360000" cy="162000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703068" y="1918200"/>
            <a:ext cx="180000" cy="162000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566006" y="1915375"/>
            <a:ext cx="180000" cy="162000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951817" y="1946817"/>
            <a:ext cx="129316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088874" y="1946817"/>
            <a:ext cx="189332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9981101" y="2455076"/>
            <a:ext cx="925023" cy="16475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337663" y="2929803"/>
            <a:ext cx="97157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523778" y="2929803"/>
            <a:ext cx="97157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629405" y="2929803"/>
            <a:ext cx="97157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562509" y="3271525"/>
            <a:ext cx="106873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421875" y="2476990"/>
            <a:ext cx="189332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572601" y="1449814"/>
            <a:ext cx="180000" cy="162000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321191" y="1449814"/>
            <a:ext cx="198000" cy="162000"/>
          </a:xfrm>
          <a:prstGeom prst="rect">
            <a:avLst/>
          </a:prstGeom>
          <a:noFill/>
          <a:ln w="952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7956550" y="1238250"/>
            <a:ext cx="952500" cy="3511550"/>
          </a:xfrm>
          <a:custGeom>
            <a:avLst/>
            <a:gdLst>
              <a:gd name="connsiteX0" fmla="*/ 0 w 952500"/>
              <a:gd name="connsiteY0" fmla="*/ 3511550 h 3511550"/>
              <a:gd name="connsiteX1" fmla="*/ 196850 w 952500"/>
              <a:gd name="connsiteY1" fmla="*/ 3511550 h 3511550"/>
              <a:gd name="connsiteX2" fmla="*/ 196850 w 952500"/>
              <a:gd name="connsiteY2" fmla="*/ 0 h 3511550"/>
              <a:gd name="connsiteX3" fmla="*/ 952500 w 952500"/>
              <a:gd name="connsiteY3" fmla="*/ 0 h 3511550"/>
              <a:gd name="connsiteX4" fmla="*/ 952500 w 952500"/>
              <a:gd name="connsiteY4" fmla="*/ 31750 h 35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3511550">
                <a:moveTo>
                  <a:pt x="0" y="3511550"/>
                </a:moveTo>
                <a:lnTo>
                  <a:pt x="196850" y="3511550"/>
                </a:lnTo>
                <a:lnTo>
                  <a:pt x="196850" y="0"/>
                </a:lnTo>
                <a:lnTo>
                  <a:pt x="952500" y="0"/>
                </a:lnTo>
                <a:lnTo>
                  <a:pt x="952500" y="3175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0856299" y="1473652"/>
            <a:ext cx="129201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0157156" y="1472067"/>
            <a:ext cx="129201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295305" y="1946817"/>
            <a:ext cx="106777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677885" y="1946817"/>
            <a:ext cx="106777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355623" y="2284593"/>
            <a:ext cx="106777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1903572" y="2474445"/>
            <a:ext cx="117455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003756" y="2948168"/>
            <a:ext cx="97070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8611207" y="2755268"/>
            <a:ext cx="9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場合分けしないで</a:t>
            </a:r>
            <a:endParaRPr kumimoji="1" lang="en-US" altLang="ja-JP" sz="800" dirty="0" smtClean="0">
              <a:solidFill>
                <a:schemeClr val="accent2"/>
              </a:solidFill>
            </a:endParaRPr>
          </a:p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済む</a:t>
            </a:r>
            <a:r>
              <a:rPr lang="ja-JP" altLang="en-US" sz="800" dirty="0" smtClean="0">
                <a:solidFill>
                  <a:schemeClr val="accent2"/>
                </a:solidFill>
              </a:rPr>
              <a:t>変数に変換</a:t>
            </a:r>
            <a:endParaRPr kumimoji="1" lang="en-US" altLang="ja-JP" sz="800" dirty="0" smtClean="0">
              <a:solidFill>
                <a:schemeClr val="accent2"/>
              </a:solidFill>
            </a:endParaRPr>
          </a:p>
        </p:txBody>
      </p:sp>
      <p:sp>
        <p:nvSpPr>
          <p:cNvPr id="97" name="フリーフォーム 96"/>
          <p:cNvSpPr/>
          <p:nvPr/>
        </p:nvSpPr>
        <p:spPr>
          <a:xfrm>
            <a:off x="9550399" y="2847975"/>
            <a:ext cx="504825" cy="101600"/>
          </a:xfrm>
          <a:custGeom>
            <a:avLst/>
            <a:gdLst>
              <a:gd name="connsiteX0" fmla="*/ 0 w 463550"/>
              <a:gd name="connsiteY0" fmla="*/ 0 h 101600"/>
              <a:gd name="connsiteX1" fmla="*/ 361950 w 463550"/>
              <a:gd name="connsiteY1" fmla="*/ 0 h 101600"/>
              <a:gd name="connsiteX2" fmla="*/ 463550 w 463550"/>
              <a:gd name="connsiteY2" fmla="*/ 1016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101600">
                <a:moveTo>
                  <a:pt x="0" y="0"/>
                </a:moveTo>
                <a:lnTo>
                  <a:pt x="361950" y="0"/>
                </a:lnTo>
                <a:lnTo>
                  <a:pt x="463550" y="10160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8561721" y="3271525"/>
            <a:ext cx="756904" cy="148585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634470" y="3069182"/>
            <a:ext cx="65423" cy="8359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9724374" y="3065967"/>
            <a:ext cx="71965" cy="8359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2041525" y="3273738"/>
            <a:ext cx="117560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8187005" y="3482611"/>
            <a:ext cx="117560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1933511" y="3476261"/>
            <a:ext cx="229092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" name="図 103"/>
          <p:cNvPicPr>
            <a:picLocks noChangeAspect="1"/>
          </p:cNvPicPr>
          <p:nvPr/>
        </p:nvPicPr>
        <p:blipFill rotWithShape="1">
          <a:blip r:embed="rId8"/>
          <a:srcRect b="46171"/>
          <a:stretch/>
        </p:blipFill>
        <p:spPr>
          <a:xfrm>
            <a:off x="8296987" y="5134019"/>
            <a:ext cx="3707044" cy="2931091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10223742" y="2867030"/>
            <a:ext cx="97157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5595741" y="1420526"/>
            <a:ext cx="16730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FF0000"/>
                </a:solidFill>
              </a:rPr>
              <a:t>y=1, </a:t>
            </a:r>
            <a:r>
              <a:rPr lang="en-US" altLang="ja-JP" sz="900" dirty="0" smtClean="0">
                <a:solidFill>
                  <a:srgbClr val="FF0000"/>
                </a:solidFill>
              </a:rPr>
              <a:t>f(x)=1000 </a:t>
            </a:r>
            <a:r>
              <a:rPr kumimoji="1" lang="ja-JP" altLang="en-US" sz="900" dirty="0" smtClean="0">
                <a:solidFill>
                  <a:srgbClr val="FF0000"/>
                </a:solidFill>
              </a:rPr>
              <a:t>でも </a:t>
            </a:r>
            <a:r>
              <a:rPr lang="en-US" altLang="ja-JP" sz="900" dirty="0" smtClean="0">
                <a:solidFill>
                  <a:srgbClr val="FF0000"/>
                </a:solidFill>
              </a:rPr>
              <a:t>y=</a:t>
            </a:r>
            <a:r>
              <a:rPr lang="en-US" altLang="ja-JP" sz="900" dirty="0" err="1" smtClean="0">
                <a:solidFill>
                  <a:srgbClr val="FF0000"/>
                </a:solidFill>
              </a:rPr>
              <a:t>sgn</a:t>
            </a:r>
            <a:r>
              <a:rPr lang="en-US" altLang="ja-JP" sz="900" dirty="0" smtClean="0">
                <a:solidFill>
                  <a:srgbClr val="FF0000"/>
                </a:solidFill>
              </a:rPr>
              <a:t>[f(x)]</a:t>
            </a:r>
          </a:p>
          <a:p>
            <a:r>
              <a:rPr kumimoji="1" lang="ja-JP" altLang="en-US" sz="900" dirty="0" smtClean="0">
                <a:solidFill>
                  <a:srgbClr val="FF0000"/>
                </a:solidFill>
              </a:rPr>
              <a:t>で正しく分類されているのに，損失が大きくなるのも問題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cxnSp>
        <p:nvCxnSpPr>
          <p:cNvPr id="108" name="直線矢印コネクタ 107"/>
          <p:cNvCxnSpPr/>
          <p:nvPr/>
        </p:nvCxnSpPr>
        <p:spPr>
          <a:xfrm flipV="1">
            <a:off x="6696185" y="1172065"/>
            <a:ext cx="122499" cy="300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6307272" y="2384647"/>
            <a:ext cx="1814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FF0000"/>
                </a:solidFill>
              </a:rPr>
              <a:t>y=1, </a:t>
            </a:r>
            <a:r>
              <a:rPr lang="en-US" altLang="ja-JP" sz="900" dirty="0" smtClean="0">
                <a:solidFill>
                  <a:srgbClr val="FF0000"/>
                </a:solidFill>
              </a:rPr>
              <a:t>f(x)=1000 </a:t>
            </a:r>
            <a:r>
              <a:rPr lang="ja-JP" altLang="en-US" sz="900" dirty="0" smtClean="0">
                <a:solidFill>
                  <a:srgbClr val="FF0000"/>
                </a:solidFill>
              </a:rPr>
              <a:t>や </a:t>
            </a:r>
            <a:r>
              <a:rPr lang="en-US" altLang="ja-JP" sz="900" dirty="0" smtClean="0">
                <a:solidFill>
                  <a:srgbClr val="FF0000"/>
                </a:solidFill>
              </a:rPr>
              <a:t>y=-1, f(x)=-1000</a:t>
            </a:r>
            <a:r>
              <a:rPr kumimoji="1" lang="ja-JP" altLang="en-US" sz="900" dirty="0" smtClean="0">
                <a:solidFill>
                  <a:srgbClr val="FF0000"/>
                </a:solidFill>
              </a:rPr>
              <a:t> だと</a:t>
            </a:r>
            <a:r>
              <a:rPr lang="en-US" altLang="ja-JP" sz="900" dirty="0" smtClean="0">
                <a:solidFill>
                  <a:srgbClr val="FF0000"/>
                </a:solidFill>
              </a:rPr>
              <a:t>y=</a:t>
            </a:r>
            <a:r>
              <a:rPr lang="en-US" altLang="ja-JP" sz="900" dirty="0" err="1" smtClean="0">
                <a:solidFill>
                  <a:srgbClr val="FF0000"/>
                </a:solidFill>
              </a:rPr>
              <a:t>sgn</a:t>
            </a:r>
            <a:r>
              <a:rPr lang="en-US" altLang="ja-JP" sz="900" dirty="0" smtClean="0">
                <a:solidFill>
                  <a:srgbClr val="FF0000"/>
                </a:solidFill>
              </a:rPr>
              <a:t>[f(x)]</a:t>
            </a:r>
            <a:r>
              <a:rPr lang="ja-JP" altLang="en-US" sz="900" dirty="0" smtClean="0">
                <a:solidFill>
                  <a:srgbClr val="FF0000"/>
                </a:solidFill>
              </a:rPr>
              <a:t>であり，その場合は</a:t>
            </a:r>
            <a:endParaRPr lang="en-US" altLang="ja-JP" sz="900" dirty="0" smtClean="0">
              <a:solidFill>
                <a:srgbClr val="FF0000"/>
              </a:solidFill>
            </a:endParaRPr>
          </a:p>
          <a:p>
            <a:r>
              <a:rPr kumimoji="1" lang="ja-JP" altLang="en-US" sz="900" dirty="0" smtClean="0">
                <a:solidFill>
                  <a:srgbClr val="FF0000"/>
                </a:solidFill>
              </a:rPr>
              <a:t>損失がゼロとなるので都合良い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cxnSp>
        <p:nvCxnSpPr>
          <p:cNvPr id="110" name="直線矢印コネクタ 109"/>
          <p:cNvCxnSpPr/>
          <p:nvPr/>
        </p:nvCxnSpPr>
        <p:spPr>
          <a:xfrm flipH="1">
            <a:off x="6146074" y="2555398"/>
            <a:ext cx="196114" cy="25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5311588" y="2953111"/>
            <a:ext cx="182630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7146361" y="2864694"/>
                <a:ext cx="15420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361" y="2864694"/>
                <a:ext cx="154209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34615" t="-3333" r="-3846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フリーフォーム 40"/>
          <p:cNvSpPr/>
          <p:nvPr/>
        </p:nvSpPr>
        <p:spPr>
          <a:xfrm>
            <a:off x="7362825" y="2085975"/>
            <a:ext cx="1981200" cy="847725"/>
          </a:xfrm>
          <a:custGeom>
            <a:avLst/>
            <a:gdLst>
              <a:gd name="connsiteX0" fmla="*/ 1981200 w 1981200"/>
              <a:gd name="connsiteY0" fmla="*/ 0 h 847725"/>
              <a:gd name="connsiteX1" fmla="*/ 1981200 w 1981200"/>
              <a:gd name="connsiteY1" fmla="*/ 76200 h 847725"/>
              <a:gd name="connsiteX2" fmla="*/ 714375 w 1981200"/>
              <a:gd name="connsiteY2" fmla="*/ 76200 h 847725"/>
              <a:gd name="connsiteX3" fmla="*/ 714375 w 1981200"/>
              <a:gd name="connsiteY3" fmla="*/ 847725 h 847725"/>
              <a:gd name="connsiteX4" fmla="*/ 0 w 1981200"/>
              <a:gd name="connsiteY4" fmla="*/ 847725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847725">
                <a:moveTo>
                  <a:pt x="1981200" y="0"/>
                </a:moveTo>
                <a:lnTo>
                  <a:pt x="1981200" y="76200"/>
                </a:lnTo>
                <a:lnTo>
                  <a:pt x="714375" y="76200"/>
                </a:lnTo>
                <a:lnTo>
                  <a:pt x="714375" y="847725"/>
                </a:lnTo>
                <a:lnTo>
                  <a:pt x="0" y="847725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226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6460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56153"/>
          <a:stretch/>
        </p:blipFill>
        <p:spPr>
          <a:xfrm>
            <a:off x="30280" y="646003"/>
            <a:ext cx="4043813" cy="26044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9" y="3250431"/>
            <a:ext cx="4043813" cy="15940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093" y="0"/>
            <a:ext cx="4043813" cy="57972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093" y="5847587"/>
            <a:ext cx="4043813" cy="138429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187" y="0"/>
            <a:ext cx="4043813" cy="419482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187" y="4290076"/>
            <a:ext cx="4043813" cy="1938010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1968138" y="2386148"/>
            <a:ext cx="195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232989" y="2386147"/>
            <a:ext cx="1175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制約条件の項</a:t>
            </a:r>
            <a:endParaRPr kumimoji="1" lang="ja-JP" altLang="en-US" sz="1000" dirty="0"/>
          </a:p>
        </p:txBody>
      </p:sp>
      <p:cxnSp>
        <p:nvCxnSpPr>
          <p:cNvPr id="14" name="直線矢印コネクタ 13"/>
          <p:cNvCxnSpPr>
            <a:stCxn id="28" idx="2"/>
            <a:endCxn id="31" idx="0"/>
          </p:cNvCxnSpPr>
          <p:nvPr/>
        </p:nvCxnSpPr>
        <p:spPr>
          <a:xfrm flipH="1">
            <a:off x="2257717" y="1809928"/>
            <a:ext cx="1077666" cy="35237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29" idx="2"/>
            <a:endCxn id="30" idx="0"/>
          </p:cNvCxnSpPr>
          <p:nvPr/>
        </p:nvCxnSpPr>
        <p:spPr>
          <a:xfrm flipH="1">
            <a:off x="2730912" y="1809928"/>
            <a:ext cx="762884" cy="35162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46905" y="2152566"/>
            <a:ext cx="97157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733020" y="2152566"/>
            <a:ext cx="97157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838647" y="2152566"/>
            <a:ext cx="97157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32984" y="2089793"/>
            <a:ext cx="97157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542788" y="2157875"/>
            <a:ext cx="129316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676670" y="2157875"/>
            <a:ext cx="189332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163113" y="2135165"/>
            <a:ext cx="176347" cy="160191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213167" y="2159192"/>
            <a:ext cx="97157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07227" y="2162985"/>
            <a:ext cx="88325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829631" y="2157875"/>
            <a:ext cx="88325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291220" y="1673764"/>
            <a:ext cx="88325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449633" y="1673764"/>
            <a:ext cx="88325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686749" y="2161553"/>
            <a:ext cx="88325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213554" y="2162303"/>
            <a:ext cx="88325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81249" y="2894287"/>
            <a:ext cx="106874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864519" y="2894287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788440" y="2701699"/>
            <a:ext cx="97158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930410" y="2701699"/>
            <a:ext cx="97158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642213" y="2701699"/>
            <a:ext cx="97157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05683" y="2701699"/>
            <a:ext cx="97157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095318" y="696171"/>
            <a:ext cx="171628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266946" y="696171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008504" y="696171"/>
            <a:ext cx="80295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787357" y="696171"/>
            <a:ext cx="189332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591007" y="669869"/>
            <a:ext cx="176347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496940" y="696171"/>
            <a:ext cx="97158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3918858" y="-7620"/>
            <a:ext cx="4836522" cy="2166812"/>
          </a:xfrm>
          <a:custGeom>
            <a:avLst/>
            <a:gdLst>
              <a:gd name="connsiteX0" fmla="*/ 0 w 4899660"/>
              <a:gd name="connsiteY0" fmla="*/ 2133600 h 2133600"/>
              <a:gd name="connsiteX1" fmla="*/ 220980 w 4899660"/>
              <a:gd name="connsiteY1" fmla="*/ 1912620 h 2133600"/>
              <a:gd name="connsiteX2" fmla="*/ 220980 w 4899660"/>
              <a:gd name="connsiteY2" fmla="*/ 0 h 2133600"/>
              <a:gd name="connsiteX3" fmla="*/ 4244340 w 4899660"/>
              <a:gd name="connsiteY3" fmla="*/ 0 h 2133600"/>
              <a:gd name="connsiteX4" fmla="*/ 4244340 w 4899660"/>
              <a:gd name="connsiteY4" fmla="*/ 769620 h 2133600"/>
              <a:gd name="connsiteX5" fmla="*/ 4899660 w 4899660"/>
              <a:gd name="connsiteY5" fmla="*/ 76962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99660" h="2133600">
                <a:moveTo>
                  <a:pt x="0" y="2133600"/>
                </a:moveTo>
                <a:lnTo>
                  <a:pt x="220980" y="1912620"/>
                </a:lnTo>
                <a:lnTo>
                  <a:pt x="220980" y="0"/>
                </a:lnTo>
                <a:lnTo>
                  <a:pt x="4244340" y="0"/>
                </a:lnTo>
                <a:lnTo>
                  <a:pt x="4244340" y="769620"/>
                </a:lnTo>
                <a:lnTo>
                  <a:pt x="4899660" y="769620"/>
                </a:ln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148186" y="750270"/>
            <a:ext cx="445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C00000"/>
                </a:solidFill>
              </a:rPr>
              <a:t>微分</a:t>
            </a:r>
            <a:endParaRPr kumimoji="1"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047966" y="1010339"/>
            <a:ext cx="468000" cy="14978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187327" y="1015904"/>
            <a:ext cx="144000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8601922" y="1849575"/>
            <a:ext cx="969315" cy="2402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781726" y="1857196"/>
            <a:ext cx="629336" cy="2402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108232" y="1925552"/>
            <a:ext cx="97158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0209169" y="1904507"/>
            <a:ext cx="176347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0167561" y="1305798"/>
            <a:ext cx="106873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858080" y="1305798"/>
            <a:ext cx="106873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771725" y="1305798"/>
            <a:ext cx="80295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963909" y="1305798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282356" y="1305798"/>
            <a:ext cx="106873" cy="1361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1952729" y="2227274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1104820" y="2213232"/>
            <a:ext cx="252000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198402" y="2425935"/>
            <a:ext cx="88325" cy="1361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8336942" y="2425935"/>
            <a:ext cx="80295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831340" y="2723364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143680" y="2799066"/>
            <a:ext cx="80295" cy="1361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352862" y="2705314"/>
            <a:ext cx="176347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251175" y="2731616"/>
            <a:ext cx="97158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244597" y="3234040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902069" y="3231076"/>
            <a:ext cx="88325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785730" y="3439680"/>
            <a:ext cx="88325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0544996" y="4674120"/>
            <a:ext cx="88325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0226163" y="3204774"/>
            <a:ext cx="176347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408299" y="3202984"/>
            <a:ext cx="378000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1123080" y="3413378"/>
            <a:ext cx="176347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305216" y="3411588"/>
            <a:ext cx="378000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8519965" y="3439680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2054845" y="3250430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635640" y="3439680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284125" y="3638731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250375" y="4332422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0372926" y="4303828"/>
            <a:ext cx="514800" cy="16475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874055" y="4642027"/>
            <a:ext cx="176347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1056191" y="4640237"/>
            <a:ext cx="378000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518387" y="4017120"/>
            <a:ext cx="283996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0463694" y="3595730"/>
            <a:ext cx="193973" cy="162466"/>
          </a:xfrm>
          <a:prstGeom prst="rect">
            <a:avLst/>
          </a:prstGeom>
          <a:noFill/>
          <a:ln w="952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0410130" y="421906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8779844" y="2219654"/>
            <a:ext cx="106873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449009" y="4313740"/>
            <a:ext cx="283996" cy="162466"/>
          </a:xfrm>
          <a:prstGeom prst="rect">
            <a:avLst/>
          </a:prstGeom>
          <a:noFill/>
          <a:ln w="9525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1084883" y="3041672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3346547" y="2086386"/>
            <a:ext cx="524952" cy="299760"/>
          </a:xfrm>
          <a:prstGeom prst="rect">
            <a:avLst/>
          </a:prstGeom>
          <a:noFill/>
          <a:ln w="9525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フリーフォーム 98"/>
          <p:cNvSpPr/>
          <p:nvPr/>
        </p:nvSpPr>
        <p:spPr>
          <a:xfrm>
            <a:off x="4076699" y="3413760"/>
            <a:ext cx="4024607" cy="769620"/>
          </a:xfrm>
          <a:custGeom>
            <a:avLst/>
            <a:gdLst>
              <a:gd name="connsiteX0" fmla="*/ 1478280 w 4000500"/>
              <a:gd name="connsiteY0" fmla="*/ 0 h 769620"/>
              <a:gd name="connsiteX1" fmla="*/ 1478280 w 4000500"/>
              <a:gd name="connsiteY1" fmla="*/ 205740 h 769620"/>
              <a:gd name="connsiteX2" fmla="*/ 0 w 4000500"/>
              <a:gd name="connsiteY2" fmla="*/ 205740 h 769620"/>
              <a:gd name="connsiteX3" fmla="*/ 0 w 4000500"/>
              <a:gd name="connsiteY3" fmla="*/ 769620 h 769620"/>
              <a:gd name="connsiteX4" fmla="*/ 4000500 w 4000500"/>
              <a:gd name="connsiteY4" fmla="*/ 769620 h 769620"/>
              <a:gd name="connsiteX5" fmla="*/ 4000500 w 4000500"/>
              <a:gd name="connsiteY5" fmla="*/ 7620 h 769620"/>
              <a:gd name="connsiteX6" fmla="*/ 1478280 w 4000500"/>
              <a:gd name="connsiteY6" fmla="*/ 0 h 7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00" h="769620">
                <a:moveTo>
                  <a:pt x="1478280" y="0"/>
                </a:moveTo>
                <a:lnTo>
                  <a:pt x="1478280" y="205740"/>
                </a:lnTo>
                <a:lnTo>
                  <a:pt x="0" y="205740"/>
                </a:lnTo>
                <a:lnTo>
                  <a:pt x="0" y="769620"/>
                </a:lnTo>
                <a:lnTo>
                  <a:pt x="4000500" y="769620"/>
                </a:lnTo>
                <a:lnTo>
                  <a:pt x="4000500" y="7620"/>
                </a:lnTo>
                <a:lnTo>
                  <a:pt x="147828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413632" y="3217989"/>
            <a:ext cx="576000" cy="14769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2" name="直線コネクタ 101"/>
          <p:cNvCxnSpPr>
            <a:stCxn id="99" idx="5"/>
          </p:cNvCxnSpPr>
          <p:nvPr/>
        </p:nvCxnSpPr>
        <p:spPr>
          <a:xfrm flipV="1">
            <a:off x="8101306" y="3365450"/>
            <a:ext cx="312326" cy="55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/>
          <p:cNvSpPr/>
          <p:nvPr/>
        </p:nvSpPr>
        <p:spPr>
          <a:xfrm>
            <a:off x="10540606" y="5243710"/>
            <a:ext cx="685199" cy="149780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1416882" y="3427859"/>
            <a:ext cx="193973" cy="134269"/>
          </a:xfrm>
          <a:prstGeom prst="rect">
            <a:avLst/>
          </a:prstGeom>
          <a:noFill/>
          <a:ln w="952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9871682" y="4461726"/>
            <a:ext cx="378000" cy="91707"/>
          </a:xfrm>
          <a:prstGeom prst="rect">
            <a:avLst/>
          </a:prstGeom>
          <a:noFill/>
          <a:ln w="952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6" name="図 105"/>
          <p:cNvPicPr>
            <a:picLocks noChangeAspect="1"/>
          </p:cNvPicPr>
          <p:nvPr/>
        </p:nvPicPr>
        <p:blipFill rotWithShape="1">
          <a:blip r:embed="rId9"/>
          <a:srcRect l="25624" t="31461" r="25759" b="43792"/>
          <a:stretch/>
        </p:blipFill>
        <p:spPr>
          <a:xfrm>
            <a:off x="12211050" y="3967107"/>
            <a:ext cx="1747034" cy="1313661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31852" y="4042626"/>
            <a:ext cx="723901" cy="220980"/>
          </a:xfrm>
          <a:prstGeom prst="rect">
            <a:avLst/>
          </a:prstGeom>
        </p:spPr>
      </p:pic>
      <p:cxnSp>
        <p:nvCxnSpPr>
          <p:cNvPr id="115" name="直線コネクタ 114"/>
          <p:cNvCxnSpPr/>
          <p:nvPr/>
        </p:nvCxnSpPr>
        <p:spPr>
          <a:xfrm>
            <a:off x="12517516" y="4033748"/>
            <a:ext cx="1015796" cy="1015796"/>
          </a:xfrm>
          <a:prstGeom prst="line">
            <a:avLst/>
          </a:prstGeom>
          <a:ln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/>
          <p:cNvSpPr/>
          <p:nvPr/>
        </p:nvSpPr>
        <p:spPr>
          <a:xfrm>
            <a:off x="11199209" y="3595730"/>
            <a:ext cx="972000" cy="162466"/>
          </a:xfrm>
          <a:prstGeom prst="rect">
            <a:avLst/>
          </a:prstGeom>
          <a:noFill/>
          <a:ln w="952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9709634" y="5039969"/>
            <a:ext cx="918000" cy="162466"/>
          </a:xfrm>
          <a:prstGeom prst="rect">
            <a:avLst/>
          </a:prstGeom>
          <a:noFill/>
          <a:ln w="952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9" name="直線コネクタ 118"/>
          <p:cNvCxnSpPr/>
          <p:nvPr/>
        </p:nvCxnSpPr>
        <p:spPr>
          <a:xfrm>
            <a:off x="13539765" y="3839618"/>
            <a:ext cx="0" cy="141084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/>
          <p:nvPr/>
        </p:nvCxnSpPr>
        <p:spPr>
          <a:xfrm flipH="1">
            <a:off x="12452350" y="3913322"/>
            <a:ext cx="1087415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12137050" y="3414530"/>
            <a:ext cx="141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00B0F0"/>
                </a:solidFill>
              </a:rPr>
              <a:t>サポートベクトルとなる</a:t>
            </a:r>
            <a:r>
              <a:rPr lang="ja-JP" altLang="en-US" sz="800" dirty="0" smtClean="0">
                <a:solidFill>
                  <a:srgbClr val="00B0F0"/>
                </a:solidFill>
              </a:rPr>
              <a:t>範囲</a:t>
            </a:r>
            <a:endParaRPr lang="en-US" altLang="ja-JP" sz="800" dirty="0" smtClean="0">
              <a:solidFill>
                <a:srgbClr val="00B0F0"/>
              </a:solidFill>
            </a:endParaRPr>
          </a:p>
          <a:p>
            <a:pPr algn="ctr"/>
            <a:r>
              <a:rPr kumimoji="1" lang="en-US" altLang="ja-JP" sz="800" dirty="0" smtClean="0">
                <a:solidFill>
                  <a:srgbClr val="00B0F0"/>
                </a:solidFill>
              </a:rPr>
              <a:t>※</a:t>
            </a:r>
            <a:r>
              <a:rPr kumimoji="1" lang="ja-JP" altLang="en-US" sz="800" dirty="0" smtClean="0">
                <a:solidFill>
                  <a:srgbClr val="00B0F0"/>
                </a:solidFill>
              </a:rPr>
              <a:t>ソフトマージンだと，</a:t>
            </a:r>
            <a:endParaRPr kumimoji="1" lang="en-US" altLang="ja-JP" sz="800" dirty="0" smtClean="0">
              <a:solidFill>
                <a:srgbClr val="00B0F0"/>
              </a:solidFill>
            </a:endParaRPr>
          </a:p>
          <a:p>
            <a:pPr algn="ctr"/>
            <a:r>
              <a:rPr kumimoji="1" lang="ja-JP" altLang="en-US" sz="800" dirty="0" smtClean="0">
                <a:solidFill>
                  <a:srgbClr val="00B0F0"/>
                </a:solidFill>
              </a:rPr>
              <a:t>少し左からスタート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cxnSp>
        <p:nvCxnSpPr>
          <p:cNvPr id="123" name="直線矢印コネクタ 122"/>
          <p:cNvCxnSpPr/>
          <p:nvPr/>
        </p:nvCxnSpPr>
        <p:spPr>
          <a:xfrm flipH="1">
            <a:off x="13539766" y="3913322"/>
            <a:ext cx="63343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/>
          <p:cNvSpPr txBox="1"/>
          <p:nvPr/>
        </p:nvSpPr>
        <p:spPr>
          <a:xfrm>
            <a:off x="13492822" y="3451656"/>
            <a:ext cx="898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C00000"/>
                </a:solidFill>
              </a:rPr>
              <a:t>α=0</a:t>
            </a:r>
            <a:r>
              <a:rPr lang="ja-JP" altLang="en-US" sz="800" dirty="0" smtClean="0">
                <a:solidFill>
                  <a:srgbClr val="C00000"/>
                </a:solidFill>
              </a:rPr>
              <a:t> となる範囲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kumimoji="1" lang="ja-JP" altLang="en-US" sz="800" dirty="0" smtClean="0">
                <a:solidFill>
                  <a:srgbClr val="C00000"/>
                </a:solidFill>
              </a:rPr>
              <a:t>→</a:t>
            </a:r>
            <a:r>
              <a:rPr kumimoji="1" lang="ja-JP" altLang="en-US" sz="800" dirty="0" smtClean="0">
                <a:solidFill>
                  <a:srgbClr val="0000FF"/>
                </a:solidFill>
              </a:rPr>
              <a:t>カーネル関数</a:t>
            </a:r>
            <a:endParaRPr kumimoji="1" lang="en-US" altLang="ja-JP" sz="800" dirty="0" smtClean="0">
              <a:solidFill>
                <a:srgbClr val="0000FF"/>
              </a:solidFill>
            </a:endParaRPr>
          </a:p>
          <a:p>
            <a:r>
              <a:rPr kumimoji="1" lang="ja-JP" altLang="en-US" sz="800" dirty="0" smtClean="0">
                <a:solidFill>
                  <a:srgbClr val="C00000"/>
                </a:solidFill>
              </a:rPr>
              <a:t>    に現れない</a:t>
            </a:r>
            <a:endParaRPr kumimoji="1" lang="ja-JP" altLang="en-US" sz="800" dirty="0">
              <a:solidFill>
                <a:srgbClr val="C00000"/>
              </a:solidFill>
            </a:endParaRPr>
          </a:p>
        </p:txBody>
      </p:sp>
      <p:cxnSp>
        <p:nvCxnSpPr>
          <p:cNvPr id="127" name="直線コネクタ 126"/>
          <p:cNvCxnSpPr/>
          <p:nvPr/>
        </p:nvCxnSpPr>
        <p:spPr>
          <a:xfrm>
            <a:off x="8518387" y="5399840"/>
            <a:ext cx="186712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テキスト ボックス 127"/>
          <p:cNvSpPr txBox="1"/>
          <p:nvPr/>
        </p:nvSpPr>
        <p:spPr>
          <a:xfrm>
            <a:off x="13492822" y="4024187"/>
            <a:ext cx="114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C00000"/>
                </a:solidFill>
              </a:rPr>
              <a:t>明らかに損失</a:t>
            </a:r>
            <a:endParaRPr kumimoji="1"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 smtClean="0">
                <a:solidFill>
                  <a:srgbClr val="C00000"/>
                </a:solidFill>
              </a:rPr>
              <a:t>が</a:t>
            </a:r>
            <a:r>
              <a:rPr lang="en-US" altLang="ja-JP" sz="800" dirty="0" smtClean="0">
                <a:solidFill>
                  <a:srgbClr val="C00000"/>
                </a:solidFill>
              </a:rPr>
              <a:t>0</a:t>
            </a:r>
            <a:r>
              <a:rPr lang="ja-JP" altLang="en-US" sz="800" dirty="0" smtClean="0">
                <a:solidFill>
                  <a:srgbClr val="C00000"/>
                </a:solidFill>
              </a:rPr>
              <a:t>のものは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kumimoji="1" lang="ja-JP" altLang="en-US" sz="800" dirty="0" smtClean="0">
                <a:solidFill>
                  <a:srgbClr val="C00000"/>
                </a:solidFill>
              </a:rPr>
              <a:t>分類</a:t>
            </a:r>
            <a:r>
              <a:rPr lang="ja-JP" altLang="en-US" sz="800" dirty="0">
                <a:solidFill>
                  <a:srgbClr val="C00000"/>
                </a:solidFill>
              </a:rPr>
              <a:t>のため</a:t>
            </a:r>
            <a:r>
              <a:rPr lang="ja-JP" altLang="en-US" sz="800" dirty="0" smtClean="0">
                <a:solidFill>
                  <a:srgbClr val="C00000"/>
                </a:solidFill>
              </a:rPr>
              <a:t>の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kumimoji="1" lang="ja-JP" altLang="en-US" sz="800" dirty="0" smtClean="0">
                <a:solidFill>
                  <a:srgbClr val="C00000"/>
                </a:solidFill>
              </a:rPr>
              <a:t>情報にしなくていい．</a:t>
            </a:r>
            <a:endParaRPr kumimoji="1"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>
                <a:solidFill>
                  <a:srgbClr val="C00000"/>
                </a:solidFill>
              </a:rPr>
              <a:t>微妙</a:t>
            </a:r>
            <a:r>
              <a:rPr lang="ja-JP" altLang="en-US" sz="800" dirty="0" smtClean="0">
                <a:solidFill>
                  <a:srgbClr val="C00000"/>
                </a:solidFill>
              </a:rPr>
              <a:t>な</a:t>
            </a:r>
            <a:r>
              <a:rPr lang="ja-JP" altLang="en-US" sz="800" dirty="0">
                <a:solidFill>
                  <a:srgbClr val="C00000"/>
                </a:solidFill>
              </a:rPr>
              <a:t>ところ</a:t>
            </a:r>
            <a:r>
              <a:rPr lang="ja-JP" altLang="en-US" sz="800" dirty="0" smtClean="0">
                <a:solidFill>
                  <a:srgbClr val="C00000"/>
                </a:solidFill>
              </a:rPr>
              <a:t>だけ見る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kumimoji="1" lang="ja-JP" altLang="en-US" sz="800" dirty="0" smtClean="0">
                <a:solidFill>
                  <a:srgbClr val="C00000"/>
                </a:solidFill>
              </a:rPr>
              <a:t>→スパース性</a:t>
            </a:r>
            <a:endParaRPr kumimoji="1" lang="ja-JP" altLang="en-US" sz="800" dirty="0">
              <a:solidFill>
                <a:srgbClr val="C00000"/>
              </a:solidFill>
            </a:endParaRPr>
          </a:p>
        </p:txBody>
      </p:sp>
      <p:pic>
        <p:nvPicPr>
          <p:cNvPr id="129" name="図 128"/>
          <p:cNvPicPr>
            <a:picLocks noChangeAspect="1"/>
          </p:cNvPicPr>
          <p:nvPr/>
        </p:nvPicPr>
        <p:blipFill rotWithShape="1">
          <a:blip r:embed="rId3"/>
          <a:srcRect l="15789" r="14836" b="46171"/>
          <a:stretch/>
        </p:blipFill>
        <p:spPr>
          <a:xfrm>
            <a:off x="12192000" y="5302068"/>
            <a:ext cx="1766084" cy="2012851"/>
          </a:xfrm>
          <a:prstGeom prst="rect">
            <a:avLst/>
          </a:prstGeom>
        </p:spPr>
      </p:pic>
      <p:sp>
        <p:nvSpPr>
          <p:cNvPr id="130" name="フリーフォーム 129"/>
          <p:cNvSpPr/>
          <p:nvPr/>
        </p:nvSpPr>
        <p:spPr>
          <a:xfrm>
            <a:off x="12487314" y="6000080"/>
            <a:ext cx="554801" cy="444348"/>
          </a:xfrm>
          <a:custGeom>
            <a:avLst/>
            <a:gdLst>
              <a:gd name="connsiteX0" fmla="*/ 4724 w 554801"/>
              <a:gd name="connsiteY0" fmla="*/ 400720 h 444348"/>
              <a:gd name="connsiteX1" fmla="*/ 9486 w 554801"/>
              <a:gd name="connsiteY1" fmla="*/ 234033 h 444348"/>
              <a:gd name="connsiteX2" fmla="*/ 66636 w 554801"/>
              <a:gd name="connsiteY2" fmla="*/ 95920 h 444348"/>
              <a:gd name="connsiteX3" fmla="*/ 171411 w 554801"/>
              <a:gd name="connsiteY3" fmla="*/ 14958 h 444348"/>
              <a:gd name="connsiteX4" fmla="*/ 314286 w 554801"/>
              <a:gd name="connsiteY4" fmla="*/ 670 h 444348"/>
              <a:gd name="connsiteX5" fmla="*/ 423824 w 554801"/>
              <a:gd name="connsiteY5" fmla="*/ 24483 h 444348"/>
              <a:gd name="connsiteX6" fmla="*/ 476211 w 554801"/>
              <a:gd name="connsiteY6" fmla="*/ 95920 h 444348"/>
              <a:gd name="connsiteX7" fmla="*/ 500024 w 554801"/>
              <a:gd name="connsiteY7" fmla="*/ 143545 h 444348"/>
              <a:gd name="connsiteX8" fmla="*/ 547649 w 554801"/>
              <a:gd name="connsiteY8" fmla="*/ 200695 h 444348"/>
              <a:gd name="connsiteX9" fmla="*/ 542886 w 554801"/>
              <a:gd name="connsiteY9" fmla="*/ 291183 h 444348"/>
              <a:gd name="connsiteX10" fmla="*/ 438111 w 554801"/>
              <a:gd name="connsiteY10" fmla="*/ 391195 h 444348"/>
              <a:gd name="connsiteX11" fmla="*/ 195224 w 554801"/>
              <a:gd name="connsiteY11" fmla="*/ 434058 h 444348"/>
              <a:gd name="connsiteX12" fmla="*/ 57111 w 554801"/>
              <a:gd name="connsiteY12" fmla="*/ 443583 h 444348"/>
              <a:gd name="connsiteX13" fmla="*/ 4724 w 554801"/>
              <a:gd name="connsiteY13" fmla="*/ 400720 h 444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4801" h="444348">
                <a:moveTo>
                  <a:pt x="4724" y="400720"/>
                </a:moveTo>
                <a:cubicBezTo>
                  <a:pt x="-3213" y="365795"/>
                  <a:pt x="-833" y="284833"/>
                  <a:pt x="9486" y="234033"/>
                </a:cubicBezTo>
                <a:cubicBezTo>
                  <a:pt x="19805" y="183233"/>
                  <a:pt x="39648" y="132433"/>
                  <a:pt x="66636" y="95920"/>
                </a:cubicBezTo>
                <a:cubicBezTo>
                  <a:pt x="93624" y="59407"/>
                  <a:pt x="130136" y="30833"/>
                  <a:pt x="171411" y="14958"/>
                </a:cubicBezTo>
                <a:cubicBezTo>
                  <a:pt x="212686" y="-917"/>
                  <a:pt x="272217" y="-917"/>
                  <a:pt x="314286" y="670"/>
                </a:cubicBezTo>
                <a:cubicBezTo>
                  <a:pt x="356355" y="2257"/>
                  <a:pt x="396837" y="8608"/>
                  <a:pt x="423824" y="24483"/>
                </a:cubicBezTo>
                <a:cubicBezTo>
                  <a:pt x="450812" y="40358"/>
                  <a:pt x="463511" y="76076"/>
                  <a:pt x="476211" y="95920"/>
                </a:cubicBezTo>
                <a:cubicBezTo>
                  <a:pt x="488911" y="115764"/>
                  <a:pt x="488118" y="126082"/>
                  <a:pt x="500024" y="143545"/>
                </a:cubicBezTo>
                <a:cubicBezTo>
                  <a:pt x="511930" y="161007"/>
                  <a:pt x="540505" y="176089"/>
                  <a:pt x="547649" y="200695"/>
                </a:cubicBezTo>
                <a:cubicBezTo>
                  <a:pt x="554793" y="225301"/>
                  <a:pt x="561142" y="259433"/>
                  <a:pt x="542886" y="291183"/>
                </a:cubicBezTo>
                <a:cubicBezTo>
                  <a:pt x="524630" y="322933"/>
                  <a:pt x="496055" y="367382"/>
                  <a:pt x="438111" y="391195"/>
                </a:cubicBezTo>
                <a:cubicBezTo>
                  <a:pt x="380167" y="415008"/>
                  <a:pt x="258724" y="425327"/>
                  <a:pt x="195224" y="434058"/>
                </a:cubicBezTo>
                <a:cubicBezTo>
                  <a:pt x="131724" y="442789"/>
                  <a:pt x="85686" y="445964"/>
                  <a:pt x="57111" y="443583"/>
                </a:cubicBezTo>
                <a:cubicBezTo>
                  <a:pt x="28536" y="441202"/>
                  <a:pt x="12661" y="435645"/>
                  <a:pt x="4724" y="400720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フリーフォーム 130"/>
          <p:cNvSpPr/>
          <p:nvPr/>
        </p:nvSpPr>
        <p:spPr>
          <a:xfrm>
            <a:off x="13318081" y="5412819"/>
            <a:ext cx="429145" cy="384223"/>
          </a:xfrm>
          <a:custGeom>
            <a:avLst/>
            <a:gdLst>
              <a:gd name="connsiteX0" fmla="*/ 78832 w 429145"/>
              <a:gd name="connsiteY0" fmla="*/ 6906 h 384223"/>
              <a:gd name="connsiteX1" fmla="*/ 2632 w 429145"/>
              <a:gd name="connsiteY1" fmla="*/ 68819 h 384223"/>
              <a:gd name="connsiteX2" fmla="*/ 26444 w 429145"/>
              <a:gd name="connsiteY2" fmla="*/ 145019 h 384223"/>
              <a:gd name="connsiteX3" fmla="*/ 112169 w 429145"/>
              <a:gd name="connsiteY3" fmla="*/ 311706 h 384223"/>
              <a:gd name="connsiteX4" fmla="*/ 207419 w 429145"/>
              <a:gd name="connsiteY4" fmla="*/ 383144 h 384223"/>
              <a:gd name="connsiteX5" fmla="*/ 331244 w 429145"/>
              <a:gd name="connsiteY5" fmla="*/ 349806 h 384223"/>
              <a:gd name="connsiteX6" fmla="*/ 355057 w 429145"/>
              <a:gd name="connsiteY6" fmla="*/ 283131 h 384223"/>
              <a:gd name="connsiteX7" fmla="*/ 416969 w 429145"/>
              <a:gd name="connsiteY7" fmla="*/ 259319 h 384223"/>
              <a:gd name="connsiteX8" fmla="*/ 426494 w 429145"/>
              <a:gd name="connsiteY8" fmla="*/ 178356 h 384223"/>
              <a:gd name="connsiteX9" fmla="*/ 383632 w 429145"/>
              <a:gd name="connsiteY9" fmla="*/ 92631 h 384223"/>
              <a:gd name="connsiteX10" fmla="*/ 255044 w 429145"/>
              <a:gd name="connsiteY10" fmla="*/ 11669 h 384223"/>
              <a:gd name="connsiteX11" fmla="*/ 78832 w 429145"/>
              <a:gd name="connsiteY11" fmla="*/ 6906 h 38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9145" h="384223">
                <a:moveTo>
                  <a:pt x="78832" y="6906"/>
                </a:moveTo>
                <a:cubicBezTo>
                  <a:pt x="36763" y="16431"/>
                  <a:pt x="11363" y="45800"/>
                  <a:pt x="2632" y="68819"/>
                </a:cubicBezTo>
                <a:cubicBezTo>
                  <a:pt x="-6099" y="91838"/>
                  <a:pt x="8188" y="104538"/>
                  <a:pt x="26444" y="145019"/>
                </a:cubicBezTo>
                <a:cubicBezTo>
                  <a:pt x="44700" y="185500"/>
                  <a:pt x="82007" y="272019"/>
                  <a:pt x="112169" y="311706"/>
                </a:cubicBezTo>
                <a:cubicBezTo>
                  <a:pt x="142332" y="351394"/>
                  <a:pt x="170907" y="376794"/>
                  <a:pt x="207419" y="383144"/>
                </a:cubicBezTo>
                <a:cubicBezTo>
                  <a:pt x="243931" y="389494"/>
                  <a:pt x="306638" y="366475"/>
                  <a:pt x="331244" y="349806"/>
                </a:cubicBezTo>
                <a:cubicBezTo>
                  <a:pt x="355850" y="333137"/>
                  <a:pt x="340770" y="298212"/>
                  <a:pt x="355057" y="283131"/>
                </a:cubicBezTo>
                <a:cubicBezTo>
                  <a:pt x="369345" y="268050"/>
                  <a:pt x="405063" y="276781"/>
                  <a:pt x="416969" y="259319"/>
                </a:cubicBezTo>
                <a:cubicBezTo>
                  <a:pt x="428875" y="241857"/>
                  <a:pt x="432050" y="206137"/>
                  <a:pt x="426494" y="178356"/>
                </a:cubicBezTo>
                <a:cubicBezTo>
                  <a:pt x="420938" y="150575"/>
                  <a:pt x="412207" y="120412"/>
                  <a:pt x="383632" y="92631"/>
                </a:cubicBezTo>
                <a:cubicBezTo>
                  <a:pt x="355057" y="64850"/>
                  <a:pt x="302669" y="26750"/>
                  <a:pt x="255044" y="11669"/>
                </a:cubicBezTo>
                <a:cubicBezTo>
                  <a:pt x="207419" y="-3412"/>
                  <a:pt x="120901" y="-2619"/>
                  <a:pt x="78832" y="6906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フリーフォーム 131"/>
          <p:cNvSpPr/>
          <p:nvPr/>
        </p:nvSpPr>
        <p:spPr>
          <a:xfrm>
            <a:off x="12448648" y="5334552"/>
            <a:ext cx="533928" cy="439042"/>
          </a:xfrm>
          <a:custGeom>
            <a:avLst/>
            <a:gdLst>
              <a:gd name="connsiteX0" fmla="*/ 24341 w 545753"/>
              <a:gd name="connsiteY0" fmla="*/ 448166 h 473422"/>
              <a:gd name="connsiteX1" fmla="*/ 100541 w 545753"/>
              <a:gd name="connsiteY1" fmla="*/ 443403 h 473422"/>
              <a:gd name="connsiteX2" fmla="*/ 181503 w 545753"/>
              <a:gd name="connsiteY2" fmla="*/ 471978 h 473422"/>
              <a:gd name="connsiteX3" fmla="*/ 305328 w 545753"/>
              <a:gd name="connsiteY3" fmla="*/ 462453 h 473422"/>
              <a:gd name="connsiteX4" fmla="*/ 438678 w 545753"/>
              <a:gd name="connsiteY4" fmla="*/ 405303 h 473422"/>
              <a:gd name="connsiteX5" fmla="*/ 543453 w 545753"/>
              <a:gd name="connsiteY5" fmla="*/ 224328 h 473422"/>
              <a:gd name="connsiteX6" fmla="*/ 500591 w 545753"/>
              <a:gd name="connsiteY6" fmla="*/ 19541 h 473422"/>
              <a:gd name="connsiteX7" fmla="*/ 381528 w 545753"/>
              <a:gd name="connsiteY7" fmla="*/ 14778 h 473422"/>
              <a:gd name="connsiteX8" fmla="*/ 276753 w 545753"/>
              <a:gd name="connsiteY8" fmla="*/ 76691 h 473422"/>
              <a:gd name="connsiteX9" fmla="*/ 210078 w 545753"/>
              <a:gd name="connsiteY9" fmla="*/ 195753 h 473422"/>
              <a:gd name="connsiteX10" fmla="*/ 86253 w 545753"/>
              <a:gd name="connsiteY10" fmla="*/ 262428 h 473422"/>
              <a:gd name="connsiteX11" fmla="*/ 5291 w 545753"/>
              <a:gd name="connsiteY11" fmla="*/ 314816 h 473422"/>
              <a:gd name="connsiteX12" fmla="*/ 24341 w 545753"/>
              <a:gd name="connsiteY12" fmla="*/ 448166 h 47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5753" h="473422">
                <a:moveTo>
                  <a:pt x="24341" y="448166"/>
                </a:moveTo>
                <a:cubicBezTo>
                  <a:pt x="40216" y="469597"/>
                  <a:pt x="74347" y="439434"/>
                  <a:pt x="100541" y="443403"/>
                </a:cubicBezTo>
                <a:cubicBezTo>
                  <a:pt x="126735" y="447372"/>
                  <a:pt x="147372" y="468803"/>
                  <a:pt x="181503" y="471978"/>
                </a:cubicBezTo>
                <a:cubicBezTo>
                  <a:pt x="215634" y="475153"/>
                  <a:pt x="262466" y="473565"/>
                  <a:pt x="305328" y="462453"/>
                </a:cubicBezTo>
                <a:cubicBezTo>
                  <a:pt x="348190" y="451341"/>
                  <a:pt x="398991" y="444990"/>
                  <a:pt x="438678" y="405303"/>
                </a:cubicBezTo>
                <a:cubicBezTo>
                  <a:pt x="478365" y="365616"/>
                  <a:pt x="533134" y="288622"/>
                  <a:pt x="543453" y="224328"/>
                </a:cubicBezTo>
                <a:cubicBezTo>
                  <a:pt x="553772" y="160034"/>
                  <a:pt x="527579" y="54466"/>
                  <a:pt x="500591" y="19541"/>
                </a:cubicBezTo>
                <a:cubicBezTo>
                  <a:pt x="473604" y="-15384"/>
                  <a:pt x="418834" y="5253"/>
                  <a:pt x="381528" y="14778"/>
                </a:cubicBezTo>
                <a:cubicBezTo>
                  <a:pt x="344222" y="24303"/>
                  <a:pt x="305328" y="46529"/>
                  <a:pt x="276753" y="76691"/>
                </a:cubicBezTo>
                <a:cubicBezTo>
                  <a:pt x="248178" y="106853"/>
                  <a:pt x="241828" y="164797"/>
                  <a:pt x="210078" y="195753"/>
                </a:cubicBezTo>
                <a:cubicBezTo>
                  <a:pt x="178328" y="226709"/>
                  <a:pt x="120384" y="242584"/>
                  <a:pt x="86253" y="262428"/>
                </a:cubicBezTo>
                <a:cubicBezTo>
                  <a:pt x="52122" y="282272"/>
                  <a:pt x="19578" y="287828"/>
                  <a:pt x="5291" y="314816"/>
                </a:cubicBezTo>
                <a:cubicBezTo>
                  <a:pt x="-8997" y="341803"/>
                  <a:pt x="8466" y="426735"/>
                  <a:pt x="24341" y="448166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3275819" y="5967287"/>
            <a:ext cx="471919" cy="520079"/>
          </a:xfrm>
          <a:custGeom>
            <a:avLst/>
            <a:gdLst>
              <a:gd name="connsiteX0" fmla="*/ 87756 w 471919"/>
              <a:gd name="connsiteY0" fmla="*/ 23938 h 520079"/>
              <a:gd name="connsiteX1" fmla="*/ 73469 w 471919"/>
              <a:gd name="connsiteY1" fmla="*/ 133476 h 520079"/>
              <a:gd name="connsiteX2" fmla="*/ 35369 w 471919"/>
              <a:gd name="connsiteY2" fmla="*/ 228726 h 520079"/>
              <a:gd name="connsiteX3" fmla="*/ 2031 w 471919"/>
              <a:gd name="connsiteY3" fmla="*/ 395413 h 520079"/>
              <a:gd name="connsiteX4" fmla="*/ 97281 w 471919"/>
              <a:gd name="connsiteY4" fmla="*/ 481138 h 520079"/>
              <a:gd name="connsiteX5" fmla="*/ 254444 w 471919"/>
              <a:gd name="connsiteY5" fmla="*/ 519238 h 520079"/>
              <a:gd name="connsiteX6" fmla="*/ 435419 w 471919"/>
              <a:gd name="connsiteY6" fmla="*/ 447801 h 520079"/>
              <a:gd name="connsiteX7" fmla="*/ 468756 w 471919"/>
              <a:gd name="connsiteY7" fmla="*/ 195388 h 520079"/>
              <a:gd name="connsiteX8" fmla="*/ 387794 w 471919"/>
              <a:gd name="connsiteY8" fmla="*/ 123951 h 520079"/>
              <a:gd name="connsiteX9" fmla="*/ 254444 w 471919"/>
              <a:gd name="connsiteY9" fmla="*/ 28701 h 520079"/>
              <a:gd name="connsiteX10" fmla="*/ 163956 w 471919"/>
              <a:gd name="connsiteY10" fmla="*/ 126 h 520079"/>
              <a:gd name="connsiteX11" fmla="*/ 87756 w 471919"/>
              <a:gd name="connsiteY11" fmla="*/ 23938 h 520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1919" h="520079">
                <a:moveTo>
                  <a:pt x="87756" y="23938"/>
                </a:moveTo>
                <a:cubicBezTo>
                  <a:pt x="72675" y="46163"/>
                  <a:pt x="82200" y="99345"/>
                  <a:pt x="73469" y="133476"/>
                </a:cubicBezTo>
                <a:cubicBezTo>
                  <a:pt x="64738" y="167607"/>
                  <a:pt x="47275" y="185070"/>
                  <a:pt x="35369" y="228726"/>
                </a:cubicBezTo>
                <a:cubicBezTo>
                  <a:pt x="23463" y="272382"/>
                  <a:pt x="-8288" y="353344"/>
                  <a:pt x="2031" y="395413"/>
                </a:cubicBezTo>
                <a:cubicBezTo>
                  <a:pt x="12350" y="437482"/>
                  <a:pt x="55212" y="460501"/>
                  <a:pt x="97281" y="481138"/>
                </a:cubicBezTo>
                <a:cubicBezTo>
                  <a:pt x="139350" y="501776"/>
                  <a:pt x="198088" y="524794"/>
                  <a:pt x="254444" y="519238"/>
                </a:cubicBezTo>
                <a:cubicBezTo>
                  <a:pt x="310800" y="513682"/>
                  <a:pt x="399700" y="501776"/>
                  <a:pt x="435419" y="447801"/>
                </a:cubicBezTo>
                <a:cubicBezTo>
                  <a:pt x="471138" y="393826"/>
                  <a:pt x="476693" y="249363"/>
                  <a:pt x="468756" y="195388"/>
                </a:cubicBezTo>
                <a:cubicBezTo>
                  <a:pt x="460819" y="141413"/>
                  <a:pt x="423513" y="151732"/>
                  <a:pt x="387794" y="123951"/>
                </a:cubicBezTo>
                <a:cubicBezTo>
                  <a:pt x="352075" y="96170"/>
                  <a:pt x="291750" y="49339"/>
                  <a:pt x="254444" y="28701"/>
                </a:cubicBezTo>
                <a:cubicBezTo>
                  <a:pt x="217138" y="8063"/>
                  <a:pt x="192531" y="920"/>
                  <a:pt x="163956" y="126"/>
                </a:cubicBezTo>
                <a:cubicBezTo>
                  <a:pt x="135381" y="-668"/>
                  <a:pt x="102837" y="1713"/>
                  <a:pt x="87756" y="23938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714682" y="5202435"/>
            <a:ext cx="1006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C00000"/>
                </a:solidFill>
              </a:rPr>
              <a:t>f(x)</a:t>
            </a:r>
            <a:r>
              <a:rPr kumimoji="1" lang="ja-JP" altLang="en-US" sz="600" dirty="0" smtClean="0">
                <a:solidFill>
                  <a:srgbClr val="C00000"/>
                </a:solidFill>
              </a:rPr>
              <a:t>の絶対値が大きく</a:t>
            </a:r>
            <a:endParaRPr kumimoji="1" lang="en-US" altLang="ja-JP" sz="600" dirty="0" smtClean="0">
              <a:solidFill>
                <a:srgbClr val="C00000"/>
              </a:solidFill>
            </a:endParaRPr>
          </a:p>
          <a:p>
            <a:r>
              <a:rPr lang="en-US" altLang="ja-JP" sz="600" dirty="0" smtClean="0">
                <a:solidFill>
                  <a:srgbClr val="C00000"/>
                </a:solidFill>
              </a:rPr>
              <a:t>(|f(x)|&gt;&gt;1)</a:t>
            </a:r>
            <a:r>
              <a:rPr lang="ja-JP" altLang="en-US" sz="600" dirty="0" err="1" smtClean="0">
                <a:solidFill>
                  <a:srgbClr val="C00000"/>
                </a:solidFill>
              </a:rPr>
              <a:t>，</a:t>
            </a:r>
            <a:endParaRPr lang="en-US" altLang="ja-JP" sz="600" dirty="0" smtClean="0">
              <a:solidFill>
                <a:srgbClr val="C00000"/>
              </a:solidFill>
            </a:endParaRPr>
          </a:p>
          <a:p>
            <a:r>
              <a:rPr lang="ja-JP" altLang="en-US" sz="600" dirty="0" smtClean="0">
                <a:solidFill>
                  <a:srgbClr val="C00000"/>
                </a:solidFill>
              </a:rPr>
              <a:t>かつ</a:t>
            </a:r>
            <a:r>
              <a:rPr lang="en-US" altLang="ja-JP" sz="600" dirty="0" err="1" smtClean="0">
                <a:solidFill>
                  <a:srgbClr val="C00000"/>
                </a:solidFill>
              </a:rPr>
              <a:t>yf</a:t>
            </a:r>
            <a:r>
              <a:rPr lang="en-US" altLang="ja-JP" sz="600" dirty="0" smtClean="0">
                <a:solidFill>
                  <a:srgbClr val="C00000"/>
                </a:solidFill>
              </a:rPr>
              <a:t>(x)&gt;&gt;1</a:t>
            </a:r>
            <a:r>
              <a:rPr lang="ja-JP" altLang="en-US" sz="600" dirty="0" smtClean="0">
                <a:solidFill>
                  <a:srgbClr val="C00000"/>
                </a:solidFill>
              </a:rPr>
              <a:t>であるため</a:t>
            </a:r>
            <a:r>
              <a:rPr kumimoji="1" lang="ja-JP" altLang="en-US" sz="600" dirty="0" smtClean="0">
                <a:solidFill>
                  <a:srgbClr val="C00000"/>
                </a:solidFill>
              </a:rPr>
              <a:t>，</a:t>
            </a:r>
            <a:endParaRPr kumimoji="1" lang="en-US" altLang="ja-JP" sz="600" dirty="0" smtClean="0">
              <a:solidFill>
                <a:srgbClr val="C00000"/>
              </a:solidFill>
            </a:endParaRPr>
          </a:p>
          <a:p>
            <a:r>
              <a:rPr kumimoji="1" lang="ja-JP" altLang="en-US" sz="600" dirty="0" smtClean="0">
                <a:solidFill>
                  <a:srgbClr val="C00000"/>
                </a:solidFill>
              </a:rPr>
              <a:t>明らかにどこのグループかが分かるサンプルに</a:t>
            </a:r>
            <a:endParaRPr kumimoji="1" lang="en-US" altLang="ja-JP" sz="600" dirty="0" smtClean="0">
              <a:solidFill>
                <a:srgbClr val="C00000"/>
              </a:solidFill>
            </a:endParaRPr>
          </a:p>
          <a:p>
            <a:r>
              <a:rPr kumimoji="1" lang="ja-JP" altLang="en-US" sz="600" dirty="0" smtClean="0">
                <a:solidFill>
                  <a:srgbClr val="C00000"/>
                </a:solidFill>
              </a:rPr>
              <a:t>ついては考慮しない．</a:t>
            </a:r>
            <a:endParaRPr kumimoji="1" lang="ja-JP" altLang="en-US" sz="600" dirty="0">
              <a:solidFill>
                <a:srgbClr val="C00000"/>
              </a:solidFill>
            </a:endParaRPr>
          </a:p>
        </p:txBody>
      </p:sp>
      <p:sp>
        <p:nvSpPr>
          <p:cNvPr id="135" name="フリーフォーム 134"/>
          <p:cNvSpPr/>
          <p:nvPr/>
        </p:nvSpPr>
        <p:spPr>
          <a:xfrm>
            <a:off x="12521079" y="5586633"/>
            <a:ext cx="1094023" cy="821888"/>
          </a:xfrm>
          <a:custGeom>
            <a:avLst/>
            <a:gdLst>
              <a:gd name="connsiteX0" fmla="*/ 1121 w 1094023"/>
              <a:gd name="connsiteY0" fmla="*/ 274417 h 821888"/>
              <a:gd name="connsiteX1" fmla="*/ 51921 w 1094023"/>
              <a:gd name="connsiteY1" fmla="*/ 198217 h 821888"/>
              <a:gd name="connsiteX2" fmla="*/ 166221 w 1094023"/>
              <a:gd name="connsiteY2" fmla="*/ 210917 h 821888"/>
              <a:gd name="connsiteX3" fmla="*/ 337671 w 1094023"/>
              <a:gd name="connsiteY3" fmla="*/ 229967 h 821888"/>
              <a:gd name="connsiteX4" fmla="*/ 458321 w 1094023"/>
              <a:gd name="connsiteY4" fmla="*/ 210917 h 821888"/>
              <a:gd name="connsiteX5" fmla="*/ 540871 w 1094023"/>
              <a:gd name="connsiteY5" fmla="*/ 96617 h 821888"/>
              <a:gd name="connsiteX6" fmla="*/ 629771 w 1094023"/>
              <a:gd name="connsiteY6" fmla="*/ 1367 h 821888"/>
              <a:gd name="connsiteX7" fmla="*/ 756771 w 1094023"/>
              <a:gd name="connsiteY7" fmla="*/ 45817 h 821888"/>
              <a:gd name="connsiteX8" fmla="*/ 858371 w 1094023"/>
              <a:gd name="connsiteY8" fmla="*/ 122017 h 821888"/>
              <a:gd name="connsiteX9" fmla="*/ 940921 w 1094023"/>
              <a:gd name="connsiteY9" fmla="*/ 223617 h 821888"/>
              <a:gd name="connsiteX10" fmla="*/ 1036171 w 1094023"/>
              <a:gd name="connsiteY10" fmla="*/ 274417 h 821888"/>
              <a:gd name="connsiteX11" fmla="*/ 1093321 w 1094023"/>
              <a:gd name="connsiteY11" fmla="*/ 356967 h 821888"/>
              <a:gd name="connsiteX12" fmla="*/ 998071 w 1094023"/>
              <a:gd name="connsiteY12" fmla="*/ 395067 h 821888"/>
              <a:gd name="connsiteX13" fmla="*/ 896471 w 1094023"/>
              <a:gd name="connsiteY13" fmla="*/ 337917 h 821888"/>
              <a:gd name="connsiteX14" fmla="*/ 813921 w 1094023"/>
              <a:gd name="connsiteY14" fmla="*/ 439517 h 821888"/>
              <a:gd name="connsiteX15" fmla="*/ 782171 w 1094023"/>
              <a:gd name="connsiteY15" fmla="*/ 566517 h 821888"/>
              <a:gd name="connsiteX16" fmla="*/ 718671 w 1094023"/>
              <a:gd name="connsiteY16" fmla="*/ 674467 h 821888"/>
              <a:gd name="connsiteX17" fmla="*/ 591671 w 1094023"/>
              <a:gd name="connsiteY17" fmla="*/ 763367 h 821888"/>
              <a:gd name="connsiteX18" fmla="*/ 490071 w 1094023"/>
              <a:gd name="connsiteY18" fmla="*/ 820517 h 821888"/>
              <a:gd name="connsiteX19" fmla="*/ 515471 w 1094023"/>
              <a:gd name="connsiteY19" fmla="*/ 706217 h 821888"/>
              <a:gd name="connsiteX20" fmla="*/ 572621 w 1094023"/>
              <a:gd name="connsiteY20" fmla="*/ 604617 h 821888"/>
              <a:gd name="connsiteX21" fmla="*/ 502771 w 1094023"/>
              <a:gd name="connsiteY21" fmla="*/ 471267 h 821888"/>
              <a:gd name="connsiteX22" fmla="*/ 375771 w 1094023"/>
              <a:gd name="connsiteY22" fmla="*/ 382367 h 821888"/>
              <a:gd name="connsiteX23" fmla="*/ 242421 w 1094023"/>
              <a:gd name="connsiteY23" fmla="*/ 350617 h 821888"/>
              <a:gd name="connsiteX24" fmla="*/ 96371 w 1094023"/>
              <a:gd name="connsiteY24" fmla="*/ 287117 h 821888"/>
              <a:gd name="connsiteX25" fmla="*/ 1121 w 1094023"/>
              <a:gd name="connsiteY25" fmla="*/ 274417 h 82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94023" h="821888">
                <a:moveTo>
                  <a:pt x="1121" y="274417"/>
                </a:moveTo>
                <a:cubicBezTo>
                  <a:pt x="-6287" y="259600"/>
                  <a:pt x="24404" y="208800"/>
                  <a:pt x="51921" y="198217"/>
                </a:cubicBezTo>
                <a:cubicBezTo>
                  <a:pt x="79438" y="187634"/>
                  <a:pt x="166221" y="210917"/>
                  <a:pt x="166221" y="210917"/>
                </a:cubicBezTo>
                <a:cubicBezTo>
                  <a:pt x="213846" y="216209"/>
                  <a:pt x="288988" y="229967"/>
                  <a:pt x="337671" y="229967"/>
                </a:cubicBezTo>
                <a:cubicBezTo>
                  <a:pt x="386354" y="229967"/>
                  <a:pt x="424454" y="233142"/>
                  <a:pt x="458321" y="210917"/>
                </a:cubicBezTo>
                <a:cubicBezTo>
                  <a:pt x="492188" y="188692"/>
                  <a:pt x="512296" y="131542"/>
                  <a:pt x="540871" y="96617"/>
                </a:cubicBezTo>
                <a:cubicBezTo>
                  <a:pt x="569446" y="61692"/>
                  <a:pt x="593788" y="9834"/>
                  <a:pt x="629771" y="1367"/>
                </a:cubicBezTo>
                <a:cubicBezTo>
                  <a:pt x="665754" y="-7100"/>
                  <a:pt x="718671" y="25709"/>
                  <a:pt x="756771" y="45817"/>
                </a:cubicBezTo>
                <a:cubicBezTo>
                  <a:pt x="794871" y="65925"/>
                  <a:pt x="827679" y="92384"/>
                  <a:pt x="858371" y="122017"/>
                </a:cubicBezTo>
                <a:cubicBezTo>
                  <a:pt x="889063" y="151650"/>
                  <a:pt x="911288" y="198217"/>
                  <a:pt x="940921" y="223617"/>
                </a:cubicBezTo>
                <a:cubicBezTo>
                  <a:pt x="970554" y="249017"/>
                  <a:pt x="1010771" y="252192"/>
                  <a:pt x="1036171" y="274417"/>
                </a:cubicBezTo>
                <a:cubicBezTo>
                  <a:pt x="1061571" y="296642"/>
                  <a:pt x="1099671" y="336859"/>
                  <a:pt x="1093321" y="356967"/>
                </a:cubicBezTo>
                <a:cubicBezTo>
                  <a:pt x="1086971" y="377075"/>
                  <a:pt x="1030879" y="398242"/>
                  <a:pt x="998071" y="395067"/>
                </a:cubicBezTo>
                <a:cubicBezTo>
                  <a:pt x="965263" y="391892"/>
                  <a:pt x="927163" y="330509"/>
                  <a:pt x="896471" y="337917"/>
                </a:cubicBezTo>
                <a:cubicBezTo>
                  <a:pt x="865779" y="345325"/>
                  <a:pt x="832971" y="401417"/>
                  <a:pt x="813921" y="439517"/>
                </a:cubicBezTo>
                <a:cubicBezTo>
                  <a:pt x="794871" y="477617"/>
                  <a:pt x="798046" y="527359"/>
                  <a:pt x="782171" y="566517"/>
                </a:cubicBezTo>
                <a:cubicBezTo>
                  <a:pt x="766296" y="605675"/>
                  <a:pt x="750421" y="641659"/>
                  <a:pt x="718671" y="674467"/>
                </a:cubicBezTo>
                <a:cubicBezTo>
                  <a:pt x="686921" y="707275"/>
                  <a:pt x="629771" y="739025"/>
                  <a:pt x="591671" y="763367"/>
                </a:cubicBezTo>
                <a:cubicBezTo>
                  <a:pt x="553571" y="787709"/>
                  <a:pt x="502771" y="830042"/>
                  <a:pt x="490071" y="820517"/>
                </a:cubicBezTo>
                <a:cubicBezTo>
                  <a:pt x="477371" y="810992"/>
                  <a:pt x="501713" y="742200"/>
                  <a:pt x="515471" y="706217"/>
                </a:cubicBezTo>
                <a:cubicBezTo>
                  <a:pt x="529229" y="670234"/>
                  <a:pt x="574738" y="643775"/>
                  <a:pt x="572621" y="604617"/>
                </a:cubicBezTo>
                <a:cubicBezTo>
                  <a:pt x="570504" y="565459"/>
                  <a:pt x="535579" y="508309"/>
                  <a:pt x="502771" y="471267"/>
                </a:cubicBezTo>
                <a:cubicBezTo>
                  <a:pt x="469963" y="434225"/>
                  <a:pt x="419163" y="402475"/>
                  <a:pt x="375771" y="382367"/>
                </a:cubicBezTo>
                <a:cubicBezTo>
                  <a:pt x="332379" y="362259"/>
                  <a:pt x="288988" y="366492"/>
                  <a:pt x="242421" y="350617"/>
                </a:cubicBezTo>
                <a:cubicBezTo>
                  <a:pt x="195854" y="334742"/>
                  <a:pt x="130238" y="299817"/>
                  <a:pt x="96371" y="287117"/>
                </a:cubicBezTo>
                <a:cubicBezTo>
                  <a:pt x="62504" y="274417"/>
                  <a:pt x="8529" y="289234"/>
                  <a:pt x="1121" y="274417"/>
                </a:cubicBezTo>
                <a:close/>
              </a:path>
            </a:pathLst>
          </a:custGeom>
          <a:noFill/>
          <a:ln w="6350">
            <a:solidFill>
              <a:srgbClr val="CC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13706728" y="5818342"/>
            <a:ext cx="1006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CC66FF"/>
                </a:solidFill>
              </a:rPr>
              <a:t>f(x)</a:t>
            </a:r>
            <a:r>
              <a:rPr kumimoji="1" lang="ja-JP" altLang="en-US" sz="600" dirty="0" smtClean="0">
                <a:solidFill>
                  <a:srgbClr val="CC66FF"/>
                </a:solidFill>
              </a:rPr>
              <a:t>の絶対値が</a:t>
            </a:r>
            <a:r>
              <a:rPr lang="ja-JP" altLang="en-US" sz="600" dirty="0" smtClean="0">
                <a:solidFill>
                  <a:srgbClr val="CC66FF"/>
                </a:solidFill>
              </a:rPr>
              <a:t>小さく</a:t>
            </a:r>
            <a:endParaRPr kumimoji="1" lang="en-US" altLang="ja-JP" sz="600" dirty="0" smtClean="0">
              <a:solidFill>
                <a:srgbClr val="CC66FF"/>
              </a:solidFill>
            </a:endParaRPr>
          </a:p>
          <a:p>
            <a:r>
              <a:rPr lang="en-US" altLang="ja-JP" sz="600" dirty="0" smtClean="0">
                <a:solidFill>
                  <a:srgbClr val="CC66FF"/>
                </a:solidFill>
              </a:rPr>
              <a:t>(|f(x)|&lt;1)</a:t>
            </a:r>
            <a:r>
              <a:rPr kumimoji="1" lang="ja-JP" altLang="en-US" sz="600" dirty="0" err="1" smtClean="0">
                <a:solidFill>
                  <a:srgbClr val="CC66FF"/>
                </a:solidFill>
              </a:rPr>
              <a:t>，</a:t>
            </a:r>
            <a:endParaRPr kumimoji="1" lang="en-US" altLang="ja-JP" sz="600" dirty="0" smtClean="0">
              <a:solidFill>
                <a:srgbClr val="CC66FF"/>
              </a:solidFill>
            </a:endParaRPr>
          </a:p>
          <a:p>
            <a:r>
              <a:rPr lang="ja-JP" altLang="en-US" sz="600" dirty="0" smtClean="0">
                <a:solidFill>
                  <a:srgbClr val="CC66FF"/>
                </a:solidFill>
              </a:rPr>
              <a:t>かつ </a:t>
            </a:r>
            <a:r>
              <a:rPr lang="en-US" altLang="ja-JP" sz="600" dirty="0" err="1" smtClean="0">
                <a:solidFill>
                  <a:srgbClr val="CC66FF"/>
                </a:solidFill>
              </a:rPr>
              <a:t>yf</a:t>
            </a:r>
            <a:r>
              <a:rPr lang="en-US" altLang="ja-JP" sz="600" dirty="0" smtClean="0">
                <a:solidFill>
                  <a:srgbClr val="CC66FF"/>
                </a:solidFill>
              </a:rPr>
              <a:t>(x)&lt;1 </a:t>
            </a:r>
            <a:r>
              <a:rPr lang="ja-JP" altLang="en-US" sz="600" dirty="0" err="1" smtClean="0">
                <a:solidFill>
                  <a:srgbClr val="CC66FF"/>
                </a:solidFill>
              </a:rPr>
              <a:t>のような</a:t>
            </a:r>
            <a:endParaRPr kumimoji="1" lang="en-US" altLang="ja-JP" sz="600" dirty="0" smtClean="0">
              <a:solidFill>
                <a:srgbClr val="CC66FF"/>
              </a:solidFill>
            </a:endParaRPr>
          </a:p>
          <a:p>
            <a:r>
              <a:rPr kumimoji="1" lang="ja-JP" altLang="en-US" sz="600" dirty="0" smtClean="0">
                <a:solidFill>
                  <a:srgbClr val="CC66FF"/>
                </a:solidFill>
              </a:rPr>
              <a:t>損失が微妙な値を取る</a:t>
            </a:r>
            <a:endParaRPr kumimoji="1" lang="en-US" altLang="ja-JP" sz="600" dirty="0" smtClean="0">
              <a:solidFill>
                <a:srgbClr val="CC66FF"/>
              </a:solidFill>
            </a:endParaRPr>
          </a:p>
          <a:p>
            <a:r>
              <a:rPr lang="ja-JP" altLang="en-US" sz="600" dirty="0">
                <a:solidFill>
                  <a:srgbClr val="CC66FF"/>
                </a:solidFill>
              </a:rPr>
              <a:t>サンプルだけ</a:t>
            </a:r>
            <a:r>
              <a:rPr lang="ja-JP" altLang="en-US" sz="600" dirty="0" smtClean="0">
                <a:solidFill>
                  <a:srgbClr val="CC66FF"/>
                </a:solidFill>
              </a:rPr>
              <a:t>を考慮する．</a:t>
            </a:r>
            <a:endParaRPr kumimoji="1" lang="ja-JP" altLang="en-US" sz="600" dirty="0">
              <a:solidFill>
                <a:srgbClr val="CC66FF"/>
              </a:solidFill>
            </a:endParaRPr>
          </a:p>
        </p:txBody>
      </p:sp>
      <p:cxnSp>
        <p:nvCxnSpPr>
          <p:cNvPr id="137" name="直線コネクタ 136"/>
          <p:cNvCxnSpPr/>
          <p:nvPr/>
        </p:nvCxnSpPr>
        <p:spPr>
          <a:xfrm>
            <a:off x="13455753" y="3839618"/>
            <a:ext cx="0" cy="141084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図 10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609" y="4454669"/>
            <a:ext cx="845821" cy="1905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164351" y="4163145"/>
            <a:ext cx="102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2D050"/>
                </a:solidFill>
              </a:rPr>
              <a:t>特徴空間では</a:t>
            </a:r>
            <a:endParaRPr kumimoji="1" lang="en-US" altLang="ja-JP" sz="800" dirty="0" smtClean="0">
              <a:solidFill>
                <a:srgbClr val="92D050"/>
              </a:solidFill>
            </a:endParaRPr>
          </a:p>
          <a:p>
            <a:r>
              <a:rPr kumimoji="1" lang="ja-JP" altLang="en-US" sz="800" dirty="0" smtClean="0">
                <a:solidFill>
                  <a:srgbClr val="92D050"/>
                </a:solidFill>
              </a:rPr>
              <a:t>線形に分けている</a:t>
            </a:r>
            <a:endParaRPr kumimoji="1" lang="ja-JP" altLang="en-US" sz="800" dirty="0">
              <a:solidFill>
                <a:srgbClr val="92D050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10850690" y="4143320"/>
            <a:ext cx="102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00B0F0"/>
                </a:solidFill>
              </a:rPr>
              <a:t>サンプル</a:t>
            </a:r>
            <a:r>
              <a:rPr kumimoji="1" lang="ja-JP" altLang="en-US" sz="800" dirty="0" smtClean="0">
                <a:solidFill>
                  <a:srgbClr val="00B0F0"/>
                </a:solidFill>
              </a:rPr>
              <a:t>空間</a:t>
            </a:r>
            <a:r>
              <a:rPr kumimoji="1" lang="ja-JP" altLang="en-US" sz="800" dirty="0" smtClean="0"/>
              <a:t>では</a:t>
            </a:r>
            <a:endParaRPr kumimoji="1" lang="en-US" altLang="ja-JP" sz="800" dirty="0" smtClean="0"/>
          </a:p>
          <a:p>
            <a:r>
              <a:rPr kumimoji="1" lang="ja-JP" altLang="en-US" sz="800" dirty="0" smtClean="0">
                <a:solidFill>
                  <a:srgbClr val="0000FF"/>
                </a:solidFill>
              </a:rPr>
              <a:t>非線形に分ける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985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38508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0298"/>
          <a:stretch/>
        </p:blipFill>
        <p:spPr>
          <a:xfrm>
            <a:off x="0" y="3862894"/>
            <a:ext cx="4043813" cy="23782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43458"/>
          <a:stretch/>
        </p:blipFill>
        <p:spPr>
          <a:xfrm>
            <a:off x="4072841" y="231928"/>
            <a:ext cx="4043813" cy="338699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841" y="3662463"/>
            <a:ext cx="4043813" cy="17626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902" y="-19388"/>
            <a:ext cx="1838911" cy="2703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1836872" y="2398987"/>
            <a:ext cx="106874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42342" y="2398987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36872" y="3208612"/>
            <a:ext cx="106874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042342" y="3208612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7291" y="3882270"/>
            <a:ext cx="3857002" cy="52463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893" y="2062189"/>
            <a:ext cx="1701343" cy="249211"/>
          </a:xfrm>
          <a:prstGeom prst="rect">
            <a:avLst/>
          </a:prstGeom>
          <a:ln w="6350">
            <a:solidFill>
              <a:srgbClr val="C00000"/>
            </a:solidFill>
          </a:ln>
        </p:spPr>
      </p:pic>
      <p:sp>
        <p:nvSpPr>
          <p:cNvPr id="32" name="正方形/長方形 31"/>
          <p:cNvSpPr/>
          <p:nvPr/>
        </p:nvSpPr>
        <p:spPr>
          <a:xfrm>
            <a:off x="381061" y="1704548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8324" y="1704548"/>
            <a:ext cx="106873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818178" y="1704548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411367" y="1909192"/>
            <a:ext cx="106873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94887" y="2709617"/>
            <a:ext cx="106873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770736" y="3890117"/>
            <a:ext cx="106873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2439581" y="2087549"/>
                <a:ext cx="1193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8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kumimoji="1" lang="ja-JP" altLang="en-US" sz="800" dirty="0" smtClean="0"/>
                  <a:t> が</a:t>
                </a:r>
                <a:r>
                  <a:rPr kumimoji="1" lang="en-US" altLang="ja-JP" sz="800" dirty="0" smtClean="0"/>
                  <a:t>1</a:t>
                </a:r>
                <a:r>
                  <a:rPr kumimoji="1" lang="ja-JP" altLang="en-US" sz="800" dirty="0" smtClean="0"/>
                  <a:t>次式なので</a:t>
                </a:r>
                <a:endParaRPr kumimoji="1" lang="en-US" altLang="ja-JP" sz="800" dirty="0" smtClean="0"/>
              </a:p>
              <a:p>
                <a:r>
                  <a:rPr lang="ja-JP" altLang="en-US" sz="800" dirty="0"/>
                  <a:t>制約</a:t>
                </a:r>
                <a:r>
                  <a:rPr lang="ja-JP" altLang="en-US" sz="800" dirty="0" smtClean="0"/>
                  <a:t>が無ければ</a:t>
                </a:r>
                <a:endParaRPr lang="en-US" altLang="ja-JP" sz="800" dirty="0" smtClean="0"/>
              </a:p>
              <a:p>
                <a:r>
                  <a:rPr kumimoji="1" lang="ja-JP" altLang="en-US" sz="800" dirty="0" smtClean="0"/>
                  <a:t>ただ小さくなる係数を</a:t>
                </a:r>
                <a:endParaRPr kumimoji="1" lang="en-US" altLang="ja-JP" sz="800" dirty="0" smtClean="0"/>
              </a:p>
              <a:p>
                <a:r>
                  <a:rPr lang="ja-JP" altLang="en-US" sz="800" dirty="0"/>
                  <a:t>選</a:t>
                </a:r>
                <a:r>
                  <a:rPr lang="ja-JP" altLang="en-US" sz="800" dirty="0" smtClean="0"/>
                  <a:t>んでしまえばよい．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81" y="2087549"/>
                <a:ext cx="1193800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38"/>
          <p:cNvSpPr/>
          <p:nvPr/>
        </p:nvSpPr>
        <p:spPr>
          <a:xfrm>
            <a:off x="2903673" y="4084911"/>
            <a:ext cx="106874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042465" y="4084911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77562" y="4284364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矢印コネクタ 42"/>
          <p:cNvCxnSpPr/>
          <p:nvPr/>
        </p:nvCxnSpPr>
        <p:spPr>
          <a:xfrm>
            <a:off x="5149850" y="4227668"/>
            <a:ext cx="234950" cy="35678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6242050" y="4227668"/>
            <a:ext cx="0" cy="35678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>
            <a:off x="6565900" y="4227668"/>
            <a:ext cx="165100" cy="35678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5020267" y="4584457"/>
                <a:ext cx="20510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ja-JP" altLang="en-US" sz="11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ja-JP" altLang="en-US" sz="1100" dirty="0">
                    <a:solidFill>
                      <a:schemeClr val="accent2"/>
                    </a:solidFill>
                  </a:rPr>
                  <a:t> </a:t>
                </a:r>
                <a:r>
                  <a:rPr lang="ja-JP" altLang="en-US" sz="1100" dirty="0" smtClean="0">
                    <a:solidFill>
                      <a:schemeClr val="accent2"/>
                    </a:solidFill>
                  </a:rPr>
                  <a:t>に関する項は</a:t>
                </a:r>
                <a:r>
                  <a:rPr kumimoji="1" lang="en-US" altLang="ja-JP" sz="1100" dirty="0" smtClean="0">
                    <a:solidFill>
                      <a:schemeClr val="accent2"/>
                    </a:solidFill>
                  </a:rPr>
                  <a:t>0 </a:t>
                </a:r>
                <a:r>
                  <a:rPr lang="ja-JP" altLang="en-US" sz="1100" dirty="0" smtClean="0">
                    <a:solidFill>
                      <a:schemeClr val="accent2"/>
                    </a:solidFill>
                  </a:rPr>
                  <a:t>になる。</a:t>
                </a:r>
                <a:endParaRPr kumimoji="1" lang="en-US" altLang="ja-JP" sz="1100" dirty="0" smtClean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267" y="4584457"/>
                <a:ext cx="2051050" cy="261610"/>
              </a:xfrm>
              <a:prstGeom prst="rect">
                <a:avLst/>
              </a:prstGeom>
              <a:blipFill rotWithShape="0">
                <a:blip r:embed="rId9"/>
                <a:stretch>
                  <a:fillRect t="-465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4124226" y="4885124"/>
                <a:ext cx="3224344" cy="1530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1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latin typeface="Cambria Math" panose="02040503050406030204" pitchFamily="18" charset="0"/>
                          </a:rPr>
                          <m:t>dual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ja-JP" altLang="en-US" sz="11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ja-JP" altLang="en-US" sz="1100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kumimoji="1" lang="en-US" altLang="ja-JP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1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1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ja-JP" sz="11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ja-JP" altLang="en-US" sz="11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ja-JP" sz="11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1" lang="en-US" altLang="ja-JP" sz="11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11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1" lang="en-US" altLang="ja-JP" sz="11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−1+</m:t>
                            </m:r>
                            <m:sSup>
                              <m:sSupPr>
                                <m:ctrlPr>
                                  <a:rPr lang="en-US" altLang="ja-JP" sz="1100" i="1" smtClean="0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altLang="ja-JP" sz="11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ja-JP" sz="11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ja-JP" sz="11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ja-JP" sz="11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ja-JP" sz="11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11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ja-JP" sz="11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1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1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ja-JP" sz="11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kumimoji="1" lang="en-US" altLang="ja-JP" sz="1100" b="0" dirty="0" smtClean="0"/>
              </a:p>
              <a:p>
                <a:endParaRPr kumimoji="1" lang="en-US" altLang="ja-JP" sz="1100" dirty="0" smtClean="0"/>
              </a:p>
              <a:p>
                <a:endParaRPr lang="en-US" altLang="ja-JP" sz="1100" dirty="0" smtClean="0"/>
              </a:p>
              <a:p>
                <a:endParaRPr lang="en-US" altLang="ja-JP" sz="1100" dirty="0"/>
              </a:p>
              <a:p>
                <a:r>
                  <a:rPr lang="en-US" altLang="ja-JP" sz="1100" dirty="0" smtClean="0"/>
                  <a:t> </a:t>
                </a:r>
                <a:r>
                  <a:rPr lang="ja-JP" altLang="en-US" sz="1100" dirty="0" smtClean="0"/>
                  <a:t>　　　　　　 　</a:t>
                </a:r>
                <a14:m>
                  <m:oMath xmlns:m="http://schemas.openxmlformats.org/officeDocument/2006/math"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ja-JP" sz="11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ja-JP" altLang="en-US" sz="1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ja-JP" sz="11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1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ja-JP" sz="1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  <m:sSub>
                              <m:sSubPr>
                                <m:ctrlP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ja-JP" sz="11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1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sz="11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11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ja-JP" sz="11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ja-JP" sz="1100" i="1" dirty="0" smtClean="0">
                  <a:latin typeface="Cambria Math" panose="02040503050406030204" pitchFamily="18" charset="0"/>
                </a:endParaRPr>
              </a:p>
              <a:p>
                <a:r>
                  <a:rPr lang="ja-JP" altLang="en-US" sz="1100" b="0" dirty="0" smtClean="0"/>
                  <a:t>　　　　　　　　 　</a:t>
                </a:r>
                <a14:m>
                  <m:oMath xmlns:m="http://schemas.openxmlformats.org/officeDocument/2006/math">
                    <m:r>
                      <a:rPr lang="en-US" altLang="ja-JP" sz="1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ja-JP" altLang="en-US" sz="1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1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ja-JP" sz="1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  <m:sSub>
                              <m:sSubPr>
                                <m:ctrlP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ja-JP" sz="1100" dirty="0" smtClean="0">
                  <a:solidFill>
                    <a:srgbClr val="0000FF"/>
                  </a:solidFill>
                </a:endParaRPr>
              </a:p>
              <a:p>
                <a:r>
                  <a:rPr lang="ja-JP" altLang="en-US" sz="300" dirty="0">
                    <a:solidFill>
                      <a:srgbClr val="0000FF"/>
                    </a:solidFill>
                  </a:rPr>
                  <a:t>　</a:t>
                </a:r>
                <a:endParaRPr lang="en-US" altLang="ja-JP" sz="1100" dirty="0" smtClean="0">
                  <a:solidFill>
                    <a:srgbClr val="0000FF"/>
                  </a:solidFill>
                </a:endParaRPr>
              </a:p>
              <a:p>
                <a:r>
                  <a:rPr lang="ja-JP" altLang="en-US" sz="1100" dirty="0"/>
                  <a:t>　　　　　　 </a:t>
                </a:r>
                <a:r>
                  <a:rPr lang="ja-JP" altLang="en-US" sz="1100" dirty="0" smtClean="0"/>
                  <a:t> </a:t>
                </a:r>
                <a:r>
                  <a:rPr lang="ja-JP" altLang="en-US" sz="1100" dirty="0"/>
                  <a:t>　</a:t>
                </a:r>
                <a14:m>
                  <m:oMath xmlns:m="http://schemas.openxmlformats.org/officeDocument/2006/math"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1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sz="11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11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ja-JP" sz="11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sz="11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ja-JP" altLang="en-US" sz="1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1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ja-JP" sz="1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CC66FF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1100" i="1">
                                        <a:solidFill>
                                          <a:srgbClr val="CC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  <m:sSub>
                              <m:sSubPr>
                                <m:ctrlP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ja-JP" sz="1100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ja-JP" altLang="en-US" sz="11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226" y="4885124"/>
                <a:ext cx="3224344" cy="1530162"/>
              </a:xfrm>
              <a:prstGeom prst="rect">
                <a:avLst/>
              </a:prstGeom>
              <a:blipFill rotWithShape="0">
                <a:blip r:embed="rId10"/>
                <a:stretch>
                  <a:fillRect l="-568" t="-15936" r="-2273" b="-258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6018" y="5284459"/>
            <a:ext cx="1701343" cy="249211"/>
          </a:xfrm>
          <a:prstGeom prst="rect">
            <a:avLst/>
          </a:prstGeom>
          <a:ln w="6350">
            <a:solidFill>
              <a:srgbClr val="C00000"/>
            </a:solidFill>
          </a:ln>
        </p:spPr>
      </p:pic>
      <p:sp>
        <p:nvSpPr>
          <p:cNvPr id="51" name="テキスト ボックス 50"/>
          <p:cNvSpPr txBox="1"/>
          <p:nvPr/>
        </p:nvSpPr>
        <p:spPr>
          <a:xfrm>
            <a:off x="6928270" y="5213786"/>
            <a:ext cx="1140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 smtClean="0">
                <a:solidFill>
                  <a:srgbClr val="C00000"/>
                </a:solidFill>
              </a:rPr>
              <a:t>α</a:t>
            </a:r>
            <a:r>
              <a:rPr lang="ja-JP" altLang="en-US" sz="1000" dirty="0" smtClean="0">
                <a:solidFill>
                  <a:srgbClr val="C00000"/>
                </a:solidFill>
              </a:rPr>
              <a:t>で微分して</a:t>
            </a:r>
            <a:r>
              <a:rPr lang="en-US" altLang="ja-JP" sz="1000" dirty="0" smtClean="0">
                <a:solidFill>
                  <a:srgbClr val="C00000"/>
                </a:solidFill>
              </a:rPr>
              <a:t>0</a:t>
            </a:r>
          </a:p>
          <a:p>
            <a:r>
              <a:rPr kumimoji="1" lang="ja-JP" altLang="en-US" sz="1000" dirty="0" smtClean="0">
                <a:solidFill>
                  <a:srgbClr val="C00000"/>
                </a:solidFill>
              </a:rPr>
              <a:t>を取って得た値</a:t>
            </a:r>
            <a:endParaRPr kumimoji="1" lang="ja-JP" altLang="en-US" sz="1000" dirty="0">
              <a:solidFill>
                <a:srgbClr val="C00000"/>
              </a:solidFill>
            </a:endParaRPr>
          </a:p>
        </p:txBody>
      </p:sp>
      <p:cxnSp>
        <p:nvCxnSpPr>
          <p:cNvPr id="53" name="直線矢印コネクタ 52"/>
          <p:cNvCxnSpPr>
            <a:stCxn id="50" idx="0"/>
          </p:cNvCxnSpPr>
          <p:nvPr/>
        </p:nvCxnSpPr>
        <p:spPr>
          <a:xfrm flipV="1">
            <a:off x="6096690" y="5094946"/>
            <a:ext cx="884733" cy="189513"/>
          </a:xfrm>
          <a:prstGeom prst="straightConnector1">
            <a:avLst/>
          </a:prstGeom>
          <a:ln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フリーフォーム 54"/>
          <p:cNvSpPr/>
          <p:nvPr/>
        </p:nvSpPr>
        <p:spPr>
          <a:xfrm>
            <a:off x="3098800" y="4699000"/>
            <a:ext cx="1155700" cy="222250"/>
          </a:xfrm>
          <a:custGeom>
            <a:avLst/>
            <a:gdLst>
              <a:gd name="connsiteX0" fmla="*/ 1104900 w 1104900"/>
              <a:gd name="connsiteY0" fmla="*/ 222250 h 222250"/>
              <a:gd name="connsiteX1" fmla="*/ 1104900 w 1104900"/>
              <a:gd name="connsiteY1" fmla="*/ 0 h 222250"/>
              <a:gd name="connsiteX2" fmla="*/ 95250 w 1104900"/>
              <a:gd name="connsiteY2" fmla="*/ 0 h 222250"/>
              <a:gd name="connsiteX3" fmla="*/ 0 w 1104900"/>
              <a:gd name="connsiteY3" fmla="*/ 9525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900" h="222250">
                <a:moveTo>
                  <a:pt x="1104900" y="222250"/>
                </a:moveTo>
                <a:lnTo>
                  <a:pt x="1104900" y="0"/>
                </a:lnTo>
                <a:lnTo>
                  <a:pt x="95250" y="0"/>
                </a:lnTo>
                <a:lnTo>
                  <a:pt x="0" y="95250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042465" y="5094945"/>
            <a:ext cx="106874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3200307" y="5094945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63193" y="5085614"/>
            <a:ext cx="106874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99743" y="5295164"/>
            <a:ext cx="106874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962796" y="5600330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640793" y="4768328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748743" y="4768328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2868520" y="4768328"/>
            <a:ext cx="172121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278896" y="4723258"/>
            <a:ext cx="172121" cy="18123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456696" y="4723258"/>
            <a:ext cx="172121" cy="18123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503920" y="4768328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801130" y="4836250"/>
            <a:ext cx="80295" cy="1237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3640203" y="5896459"/>
            <a:ext cx="129316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362846" y="5892430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578257" y="878545"/>
            <a:ext cx="792000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587384" y="662645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4939580" y="439940"/>
            <a:ext cx="718991" cy="164758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6503726" y="446290"/>
            <a:ext cx="208266" cy="16475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452023" y="1307380"/>
            <a:ext cx="504000" cy="18123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171214" y="1352670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279902" y="1304315"/>
            <a:ext cx="172121" cy="18123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71069" y="1422837"/>
            <a:ext cx="88325" cy="1237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93081" y="1480432"/>
            <a:ext cx="376320" cy="90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612178" y="1872612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072020" y="2875046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922643" y="2875046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130576" y="3076496"/>
            <a:ext cx="117560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518109" y="2882567"/>
            <a:ext cx="88325" cy="1237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7258009" y="2875046"/>
            <a:ext cx="88325" cy="1237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546794" y="3076496"/>
            <a:ext cx="88325" cy="1237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406307" y="2846321"/>
            <a:ext cx="172121" cy="18123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298356" y="2853842"/>
            <a:ext cx="172121" cy="18123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6302784" y="2684217"/>
            <a:ext cx="106874" cy="136164"/>
          </a:xfrm>
          <a:prstGeom prst="rect">
            <a:avLst/>
          </a:prstGeom>
          <a:noFill/>
          <a:ln w="95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480511" y="2276348"/>
            <a:ext cx="106873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055061" y="2479548"/>
            <a:ext cx="106873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6947361" y="2479548"/>
            <a:ext cx="106873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842800" y="2478522"/>
            <a:ext cx="106873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4379450" y="2688734"/>
            <a:ext cx="117560" cy="136164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2941320" y="746760"/>
            <a:ext cx="1897380" cy="3970020"/>
          </a:xfrm>
          <a:custGeom>
            <a:avLst/>
            <a:gdLst>
              <a:gd name="connsiteX0" fmla="*/ 0 w 1897380"/>
              <a:gd name="connsiteY0" fmla="*/ 3970020 h 3970020"/>
              <a:gd name="connsiteX1" fmla="*/ 205740 w 1897380"/>
              <a:gd name="connsiteY1" fmla="*/ 3764280 h 3970020"/>
              <a:gd name="connsiteX2" fmla="*/ 1112520 w 1897380"/>
              <a:gd name="connsiteY2" fmla="*/ 3764280 h 3970020"/>
              <a:gd name="connsiteX3" fmla="*/ 1112520 w 1897380"/>
              <a:gd name="connsiteY3" fmla="*/ 91440 h 3970020"/>
              <a:gd name="connsiteX4" fmla="*/ 1897380 w 1897380"/>
              <a:gd name="connsiteY4" fmla="*/ 91440 h 3970020"/>
              <a:gd name="connsiteX5" fmla="*/ 1897380 w 1897380"/>
              <a:gd name="connsiteY5" fmla="*/ 0 h 397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7380" h="3970020">
                <a:moveTo>
                  <a:pt x="0" y="3970020"/>
                </a:moveTo>
                <a:lnTo>
                  <a:pt x="205740" y="3764280"/>
                </a:lnTo>
                <a:lnTo>
                  <a:pt x="1112520" y="3764280"/>
                </a:lnTo>
                <a:lnTo>
                  <a:pt x="1112520" y="91440"/>
                </a:lnTo>
                <a:lnTo>
                  <a:pt x="1897380" y="91440"/>
                </a:lnTo>
                <a:lnTo>
                  <a:pt x="189738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9" name="直線矢印コネクタ 98"/>
          <p:cNvCxnSpPr>
            <a:stCxn id="50" idx="0"/>
          </p:cNvCxnSpPr>
          <p:nvPr/>
        </p:nvCxnSpPr>
        <p:spPr>
          <a:xfrm flipH="1" flipV="1">
            <a:off x="5384800" y="5085614"/>
            <a:ext cx="711890" cy="198845"/>
          </a:xfrm>
          <a:prstGeom prst="straightConnector1">
            <a:avLst/>
          </a:prstGeom>
          <a:ln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>
            <a:stCxn id="50" idx="0"/>
          </p:cNvCxnSpPr>
          <p:nvPr/>
        </p:nvCxnSpPr>
        <p:spPr>
          <a:xfrm flipH="1" flipV="1">
            <a:off x="5108497" y="5094945"/>
            <a:ext cx="988193" cy="189514"/>
          </a:xfrm>
          <a:prstGeom prst="straightConnector1">
            <a:avLst/>
          </a:prstGeom>
          <a:ln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/>
          <p:cNvSpPr/>
          <p:nvPr/>
        </p:nvSpPr>
        <p:spPr>
          <a:xfrm>
            <a:off x="5280221" y="2846321"/>
            <a:ext cx="172121" cy="181234"/>
          </a:xfrm>
          <a:prstGeom prst="rect">
            <a:avLst/>
          </a:prstGeom>
          <a:noFill/>
          <a:ln w="9525">
            <a:solidFill>
              <a:srgbClr val="CC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907640" y="852598"/>
            <a:ext cx="214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kumimoji="1" lang="en-US" altLang="ja-JP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1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 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となる </a:t>
            </a:r>
            <a:r>
              <a:rPr lang="en-US" altLang="ja-JP" sz="1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ja-JP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をプロットしていくと，</a:t>
            </a:r>
            <a:endParaRPr lang="en-US" altLang="ja-JP" sz="1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1000" dirty="0" smtClean="0">
                <a:solidFill>
                  <a:srgbClr val="FF0000"/>
                </a:solidFill>
              </a:rPr>
              <a:t>識別境界の線が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引ける．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8227327" y="811946"/>
            <a:ext cx="2147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FF0000"/>
                </a:solidFill>
              </a:rPr>
              <a:t>逆に，</a:t>
            </a:r>
            <a:r>
              <a:rPr kumimoji="1" lang="ja-JP" altLang="en-US" sz="1000" dirty="0" smtClean="0">
                <a:solidFill>
                  <a:srgbClr val="00B0F0"/>
                </a:solidFill>
              </a:rPr>
              <a:t>新しい</a:t>
            </a:r>
            <a:r>
              <a:rPr lang="en-US" altLang="ja-JP" sz="1000" i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ja-JP" altLang="en-US" sz="1000" dirty="0" smtClean="0">
                <a:solidFill>
                  <a:srgbClr val="00B0F0"/>
                </a:solidFill>
              </a:rPr>
              <a:t>を分類したいとき，</a:t>
            </a:r>
            <a:endParaRPr lang="en-US" altLang="ja-JP" sz="1000" dirty="0" smtClean="0">
              <a:solidFill>
                <a:srgbClr val="00B0F0"/>
              </a:solidFill>
            </a:endParaRPr>
          </a:p>
          <a:p>
            <a:r>
              <a:rPr lang="en-US" altLang="ja-JP" sz="1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ja-JP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1000" i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ja-JP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に代入してその正負を見れば</a:t>
            </a:r>
            <a:endParaRPr lang="en-US" altLang="ja-JP" sz="1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分類</a:t>
            </a:r>
            <a:r>
              <a:rPr kumimoji="1" lang="ja-JP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ができる．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449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直線コネクタ 120"/>
          <p:cNvCxnSpPr/>
          <p:nvPr/>
        </p:nvCxnSpPr>
        <p:spPr>
          <a:xfrm>
            <a:off x="9128542" y="5794228"/>
            <a:ext cx="1057384" cy="111841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4524"/>
          <a:stretch/>
        </p:blipFill>
        <p:spPr>
          <a:xfrm>
            <a:off x="0" y="0"/>
            <a:ext cx="4043813" cy="571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093" y="346809"/>
            <a:ext cx="4043813" cy="59902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187" y="43542"/>
            <a:ext cx="4043813" cy="548683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5921" y="3017521"/>
            <a:ext cx="845821" cy="1905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661" y="1165861"/>
            <a:ext cx="845821" cy="1905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5768340" y="1226820"/>
            <a:ext cx="601980" cy="0"/>
          </a:xfrm>
          <a:prstGeom prst="line">
            <a:avLst/>
          </a:prstGeom>
          <a:ln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リーフォーム 12"/>
          <p:cNvSpPr/>
          <p:nvPr/>
        </p:nvSpPr>
        <p:spPr>
          <a:xfrm>
            <a:off x="6179820" y="1226820"/>
            <a:ext cx="502920" cy="76200"/>
          </a:xfrm>
          <a:custGeom>
            <a:avLst/>
            <a:gdLst>
              <a:gd name="connsiteX0" fmla="*/ 502920 w 502920"/>
              <a:gd name="connsiteY0" fmla="*/ 76200 h 76200"/>
              <a:gd name="connsiteX1" fmla="*/ 0 w 502920"/>
              <a:gd name="connsiteY1" fmla="*/ 76200 h 76200"/>
              <a:gd name="connsiteX2" fmla="*/ 0 w 502920"/>
              <a:gd name="connsiteY2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920" h="76200">
                <a:moveTo>
                  <a:pt x="502920" y="76200"/>
                </a:moveTo>
                <a:lnTo>
                  <a:pt x="0" y="7620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2227740" y="2106178"/>
            <a:ext cx="443626" cy="830293"/>
          </a:xfrm>
          <a:custGeom>
            <a:avLst/>
            <a:gdLst>
              <a:gd name="connsiteX0" fmla="*/ 106157 w 443626"/>
              <a:gd name="connsiteY0" fmla="*/ 1296 h 830293"/>
              <a:gd name="connsiteX1" fmla="*/ 1654 w 443626"/>
              <a:gd name="connsiteY1" fmla="*/ 201593 h 830293"/>
              <a:gd name="connsiteX2" fmla="*/ 62614 w 443626"/>
              <a:gd name="connsiteY2" fmla="*/ 576062 h 830293"/>
              <a:gd name="connsiteX3" fmla="*/ 315163 w 443626"/>
              <a:gd name="connsiteY3" fmla="*/ 828611 h 830293"/>
              <a:gd name="connsiteX4" fmla="*/ 428374 w 443626"/>
              <a:gd name="connsiteY4" fmla="*/ 454142 h 830293"/>
              <a:gd name="connsiteX5" fmla="*/ 410957 w 443626"/>
              <a:gd name="connsiteY5" fmla="*/ 131925 h 830293"/>
              <a:gd name="connsiteX6" fmla="*/ 106157 w 443626"/>
              <a:gd name="connsiteY6" fmla="*/ 1296 h 8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626" h="830293">
                <a:moveTo>
                  <a:pt x="106157" y="1296"/>
                </a:moveTo>
                <a:cubicBezTo>
                  <a:pt x="37940" y="12907"/>
                  <a:pt x="8911" y="105799"/>
                  <a:pt x="1654" y="201593"/>
                </a:cubicBezTo>
                <a:cubicBezTo>
                  <a:pt x="-5603" y="297387"/>
                  <a:pt x="10363" y="471559"/>
                  <a:pt x="62614" y="576062"/>
                </a:cubicBezTo>
                <a:cubicBezTo>
                  <a:pt x="114865" y="680565"/>
                  <a:pt x="254203" y="848931"/>
                  <a:pt x="315163" y="828611"/>
                </a:cubicBezTo>
                <a:cubicBezTo>
                  <a:pt x="376123" y="808291"/>
                  <a:pt x="412408" y="570256"/>
                  <a:pt x="428374" y="454142"/>
                </a:cubicBezTo>
                <a:cubicBezTo>
                  <a:pt x="444340" y="338028"/>
                  <a:pt x="458854" y="205948"/>
                  <a:pt x="410957" y="131925"/>
                </a:cubicBezTo>
                <a:cubicBezTo>
                  <a:pt x="363060" y="57902"/>
                  <a:pt x="174374" y="-10315"/>
                  <a:pt x="106157" y="1296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975178" y="3129216"/>
            <a:ext cx="882007" cy="598053"/>
          </a:xfrm>
          <a:custGeom>
            <a:avLst/>
            <a:gdLst>
              <a:gd name="connsiteX0" fmla="*/ 182 w 882007"/>
              <a:gd name="connsiteY0" fmla="*/ 336795 h 653583"/>
              <a:gd name="connsiteX1" fmla="*/ 87268 w 882007"/>
              <a:gd name="connsiteY1" fmla="*/ 14578 h 653583"/>
              <a:gd name="connsiteX2" fmla="*/ 348525 w 882007"/>
              <a:gd name="connsiteY2" fmla="*/ 66830 h 653583"/>
              <a:gd name="connsiteX3" fmla="*/ 653325 w 882007"/>
              <a:gd name="connsiteY3" fmla="*/ 171333 h 653583"/>
              <a:gd name="connsiteX4" fmla="*/ 827496 w 882007"/>
              <a:gd name="connsiteY4" fmla="*/ 484841 h 653583"/>
              <a:gd name="connsiteX5" fmla="*/ 853622 w 882007"/>
              <a:gd name="connsiteY5" fmla="*/ 641595 h 653583"/>
              <a:gd name="connsiteX6" fmla="*/ 453028 w 882007"/>
              <a:gd name="connsiteY6" fmla="*/ 624178 h 653583"/>
              <a:gd name="connsiteX7" fmla="*/ 104685 w 882007"/>
              <a:gd name="connsiteY7" fmla="*/ 476133 h 653583"/>
              <a:gd name="connsiteX8" fmla="*/ 182 w 882007"/>
              <a:gd name="connsiteY8" fmla="*/ 336795 h 65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2007" h="653583">
                <a:moveTo>
                  <a:pt x="182" y="336795"/>
                </a:moveTo>
                <a:cubicBezTo>
                  <a:pt x="-2721" y="259869"/>
                  <a:pt x="29211" y="59572"/>
                  <a:pt x="87268" y="14578"/>
                </a:cubicBezTo>
                <a:cubicBezTo>
                  <a:pt x="145325" y="-30416"/>
                  <a:pt x="254182" y="40704"/>
                  <a:pt x="348525" y="66830"/>
                </a:cubicBezTo>
                <a:cubicBezTo>
                  <a:pt x="442868" y="92956"/>
                  <a:pt x="573497" y="101665"/>
                  <a:pt x="653325" y="171333"/>
                </a:cubicBezTo>
                <a:cubicBezTo>
                  <a:pt x="733153" y="241001"/>
                  <a:pt x="794113" y="406464"/>
                  <a:pt x="827496" y="484841"/>
                </a:cubicBezTo>
                <a:cubicBezTo>
                  <a:pt x="860879" y="563218"/>
                  <a:pt x="916033" y="618372"/>
                  <a:pt x="853622" y="641595"/>
                </a:cubicBezTo>
                <a:cubicBezTo>
                  <a:pt x="791211" y="664818"/>
                  <a:pt x="577851" y="651755"/>
                  <a:pt x="453028" y="624178"/>
                </a:cubicBezTo>
                <a:cubicBezTo>
                  <a:pt x="328205" y="596601"/>
                  <a:pt x="175805" y="522579"/>
                  <a:pt x="104685" y="476133"/>
                </a:cubicBezTo>
                <a:cubicBezTo>
                  <a:pt x="33565" y="429687"/>
                  <a:pt x="3085" y="413721"/>
                  <a:pt x="182" y="336795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913560" y="3182021"/>
            <a:ext cx="99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直線の方程式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（支持超平面）</a:t>
            </a:r>
            <a:endParaRPr lang="en-US" altLang="ja-JP" sz="900" dirty="0" smtClean="0">
              <a:solidFill>
                <a:srgbClr val="00B0F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54843" y="5323800"/>
            <a:ext cx="9958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50"/>
                </a:solidFill>
              </a:rPr>
              <a:t>識別超平面の式</a:t>
            </a:r>
            <a:endParaRPr kumimoji="1" lang="ja-JP" altLang="en-US" sz="900" dirty="0">
              <a:solidFill>
                <a:srgbClr val="00B05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439503" y="5521075"/>
            <a:ext cx="99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00000"/>
                </a:solidFill>
              </a:rPr>
              <a:t>係数ベクトル</a:t>
            </a:r>
            <a:endParaRPr kumimoji="1" lang="en-US" altLang="ja-JP" sz="900" dirty="0" smtClean="0">
              <a:solidFill>
                <a:srgbClr val="C00000"/>
              </a:solidFill>
            </a:endParaRPr>
          </a:p>
          <a:p>
            <a:r>
              <a:rPr lang="ja-JP" altLang="en-US" sz="900" dirty="0" smtClean="0">
                <a:solidFill>
                  <a:srgbClr val="C00000"/>
                </a:solidFill>
              </a:rPr>
              <a:t>→法線ベクトル</a:t>
            </a:r>
            <a:endParaRPr kumimoji="1" lang="ja-JP" altLang="en-US" sz="900" dirty="0">
              <a:solidFill>
                <a:srgbClr val="C00000"/>
              </a:solidFill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6"/>
          <a:srcRect l="25624" t="31461" r="25759" b="43792"/>
          <a:stretch/>
        </p:blipFill>
        <p:spPr>
          <a:xfrm>
            <a:off x="-1015045" y="2106178"/>
            <a:ext cx="1747034" cy="1313661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4243" y="2181697"/>
            <a:ext cx="723901" cy="220980"/>
          </a:xfrm>
          <a:prstGeom prst="rect">
            <a:avLst/>
          </a:prstGeom>
        </p:spPr>
      </p:pic>
      <p:cxnSp>
        <p:nvCxnSpPr>
          <p:cNvPr id="24" name="直線コネクタ 23"/>
          <p:cNvCxnSpPr/>
          <p:nvPr/>
        </p:nvCxnSpPr>
        <p:spPr>
          <a:xfrm>
            <a:off x="-708579" y="2172819"/>
            <a:ext cx="1015796" cy="1015796"/>
          </a:xfrm>
          <a:prstGeom prst="line">
            <a:avLst/>
          </a:prstGeom>
          <a:ln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217" y="2073128"/>
            <a:ext cx="0" cy="128258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1358777" y="2671940"/>
            <a:ext cx="767203" cy="116092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1734758" y="2091480"/>
            <a:ext cx="767203" cy="116092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-967469" y="3443943"/>
            <a:ext cx="1506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B0F0"/>
                </a:solidFill>
              </a:rPr>
              <a:t>損失がピッタリ</a:t>
            </a:r>
            <a:r>
              <a:rPr lang="en-US" altLang="ja-JP" sz="1000" dirty="0" smtClean="0">
                <a:solidFill>
                  <a:srgbClr val="00B0F0"/>
                </a:solidFill>
              </a:rPr>
              <a:t>0</a:t>
            </a:r>
            <a:r>
              <a:rPr lang="ja-JP" altLang="en-US" sz="1000" dirty="0" smtClean="0">
                <a:solidFill>
                  <a:srgbClr val="00B0F0"/>
                </a:solidFill>
              </a:rPr>
              <a:t>になる，</a:t>
            </a:r>
            <a:endParaRPr lang="en-US" altLang="ja-JP" sz="1000" dirty="0" smtClean="0">
              <a:solidFill>
                <a:srgbClr val="00B0F0"/>
              </a:solidFill>
            </a:endParaRPr>
          </a:p>
          <a:p>
            <a:r>
              <a:rPr lang="ja-JP" altLang="en-US" sz="1000" dirty="0" smtClean="0">
                <a:solidFill>
                  <a:srgbClr val="00B0F0"/>
                </a:solidFill>
              </a:rPr>
              <a:t>つまり</a:t>
            </a:r>
            <a:r>
              <a:rPr lang="en-US" altLang="ja-JP" sz="1000" dirty="0" smtClean="0">
                <a:solidFill>
                  <a:srgbClr val="00B0F0"/>
                </a:solidFill>
              </a:rPr>
              <a:t>f(x)=1, -1 </a:t>
            </a:r>
            <a:r>
              <a:rPr lang="ja-JP" altLang="en-US" sz="1000" dirty="0" smtClean="0">
                <a:solidFill>
                  <a:srgbClr val="00B0F0"/>
                </a:solidFill>
              </a:rPr>
              <a:t>となる</a:t>
            </a:r>
            <a:endParaRPr lang="en-US" altLang="ja-JP" sz="1000" dirty="0" smtClean="0">
              <a:solidFill>
                <a:srgbClr val="00B0F0"/>
              </a:solidFill>
            </a:endParaRPr>
          </a:p>
          <a:p>
            <a:r>
              <a:rPr lang="ja-JP" altLang="en-US" sz="1000" dirty="0" smtClean="0">
                <a:solidFill>
                  <a:srgbClr val="00B0F0"/>
                </a:solidFill>
              </a:rPr>
              <a:t>点の集合</a:t>
            </a:r>
            <a:r>
              <a:rPr lang="en-US" altLang="ja-JP" sz="1000" dirty="0" smtClean="0">
                <a:solidFill>
                  <a:srgbClr val="00B0F0"/>
                </a:solidFill>
              </a:rPr>
              <a:t>(</a:t>
            </a:r>
            <a:r>
              <a:rPr lang="ja-JP" altLang="en-US" sz="1000" dirty="0" smtClean="0">
                <a:solidFill>
                  <a:srgbClr val="00B0F0"/>
                </a:solidFill>
              </a:rPr>
              <a:t>線</a:t>
            </a:r>
            <a:r>
              <a:rPr lang="en-US" altLang="ja-JP" sz="1000" dirty="0" smtClean="0">
                <a:solidFill>
                  <a:srgbClr val="00B0F0"/>
                </a:solidFill>
              </a:rPr>
              <a:t>)</a:t>
            </a:r>
            <a:r>
              <a:rPr lang="ja-JP" altLang="en-US" sz="1000" dirty="0" smtClean="0">
                <a:solidFill>
                  <a:srgbClr val="00B0F0"/>
                </a:solidFill>
              </a:rPr>
              <a:t>が境界線</a:t>
            </a:r>
            <a:endParaRPr lang="en-US" altLang="ja-JP" sz="1000" dirty="0" smtClean="0">
              <a:solidFill>
                <a:srgbClr val="00B0F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78619" y="5921191"/>
            <a:ext cx="3428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 smtClean="0">
                <a:solidFill>
                  <a:srgbClr val="00B0F0"/>
                </a:solidFill>
              </a:rPr>
              <a:t>f(x)=1</a:t>
            </a:r>
            <a:r>
              <a:rPr lang="ja-JP" altLang="en-US" sz="1000" dirty="0" smtClean="0">
                <a:solidFill>
                  <a:srgbClr val="00B0F0"/>
                </a:solidFill>
              </a:rPr>
              <a:t>が境界になると解釈できるので，分子 </a:t>
            </a:r>
            <a:r>
              <a:rPr lang="en-US" altLang="ja-JP" sz="1000" dirty="0" smtClean="0">
                <a:solidFill>
                  <a:srgbClr val="00B0F0"/>
                </a:solidFill>
              </a:rPr>
              <a:t>= 1</a:t>
            </a:r>
            <a:r>
              <a:rPr lang="ja-JP" altLang="en-US" sz="1000" dirty="0" smtClean="0">
                <a:solidFill>
                  <a:srgbClr val="00B0F0"/>
                </a:solidFill>
              </a:rPr>
              <a:t>とする．</a:t>
            </a:r>
            <a:endParaRPr lang="en-US" altLang="ja-JP" sz="1000" dirty="0" smtClean="0">
              <a:solidFill>
                <a:srgbClr val="00B0F0"/>
              </a:solidFill>
            </a:endParaRPr>
          </a:p>
          <a:p>
            <a:r>
              <a:rPr lang="ja-JP" altLang="en-US" sz="1000" dirty="0" smtClean="0">
                <a:solidFill>
                  <a:srgbClr val="00B0F0"/>
                </a:solidFill>
              </a:rPr>
              <a:t>その直線が境界であるとみなして話を進めることにする．</a:t>
            </a:r>
            <a:endParaRPr lang="en-US" altLang="ja-JP" sz="1000" dirty="0" smtClean="0">
              <a:solidFill>
                <a:srgbClr val="00B0F0"/>
              </a:solidFill>
            </a:endParaRPr>
          </a:p>
          <a:p>
            <a:r>
              <a:rPr lang="ja-JP" altLang="en-US" sz="1000" dirty="0" smtClean="0">
                <a:solidFill>
                  <a:srgbClr val="00B0F0"/>
                </a:solidFill>
              </a:rPr>
              <a:t>その境界線との距離が最大となる</a:t>
            </a:r>
            <a:r>
              <a:rPr lang="en-US" altLang="ja-JP" sz="1000" dirty="0" smtClean="0">
                <a:solidFill>
                  <a:srgbClr val="C00000"/>
                </a:solidFill>
              </a:rPr>
              <a:t>w</a:t>
            </a:r>
            <a:r>
              <a:rPr lang="ja-JP" altLang="en-US" sz="1000" dirty="0" smtClean="0">
                <a:solidFill>
                  <a:srgbClr val="C00000"/>
                </a:solidFill>
              </a:rPr>
              <a:t>を求めたい．</a:t>
            </a:r>
            <a:endParaRPr lang="en-US" altLang="ja-JP" sz="1000" dirty="0" smtClean="0">
              <a:solidFill>
                <a:srgbClr val="C00000"/>
              </a:solidFill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6"/>
          <a:srcRect l="25624" t="31461" r="25759" b="43792"/>
          <a:stretch/>
        </p:blipFill>
        <p:spPr>
          <a:xfrm>
            <a:off x="5401812" y="6201169"/>
            <a:ext cx="1747034" cy="1313661"/>
          </a:xfrm>
          <a:prstGeom prst="rect">
            <a:avLst/>
          </a:prstGeom>
        </p:spPr>
      </p:pic>
      <p:cxnSp>
        <p:nvCxnSpPr>
          <p:cNvPr id="33" name="直線コネクタ 32"/>
          <p:cNvCxnSpPr/>
          <p:nvPr/>
        </p:nvCxnSpPr>
        <p:spPr>
          <a:xfrm>
            <a:off x="5708278" y="6267810"/>
            <a:ext cx="1015796" cy="1015796"/>
          </a:xfrm>
          <a:prstGeom prst="line">
            <a:avLst/>
          </a:prstGeom>
          <a:ln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724074" y="6168119"/>
            <a:ext cx="0" cy="128258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6874687" y="6462973"/>
            <a:ext cx="1327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ハードマージンだと</a:t>
            </a:r>
            <a:endParaRPr kumimoji="1" lang="en-US" altLang="ja-JP" sz="1050" dirty="0" smtClean="0">
              <a:solidFill>
                <a:srgbClr val="FF0000"/>
              </a:solidFill>
            </a:endParaRPr>
          </a:p>
          <a:p>
            <a:r>
              <a:rPr lang="ja-JP" altLang="en-US" sz="1050" dirty="0" smtClean="0">
                <a:solidFill>
                  <a:srgbClr val="FF0000"/>
                </a:solidFill>
              </a:rPr>
              <a:t>全サンプルで右側</a:t>
            </a:r>
            <a:endParaRPr kumimoji="1" lang="ja-JP" altLang="en-US" sz="1050" dirty="0">
              <a:solidFill>
                <a:srgbClr val="FF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283507" y="7739332"/>
            <a:ext cx="14836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ソフトマージンだと</a:t>
            </a:r>
            <a:endParaRPr kumimoji="1" lang="en-US" altLang="ja-JP" sz="1050" dirty="0" smtClean="0">
              <a:solidFill>
                <a:srgbClr val="FF0000"/>
              </a:solidFill>
            </a:endParaRPr>
          </a:p>
          <a:p>
            <a:r>
              <a:rPr lang="ja-JP" altLang="en-US" sz="1050" dirty="0">
                <a:solidFill>
                  <a:srgbClr val="FF0000"/>
                </a:solidFill>
              </a:rPr>
              <a:t>左側</a:t>
            </a:r>
            <a:r>
              <a:rPr lang="ja-JP" altLang="en-US" sz="1050" dirty="0" smtClean="0">
                <a:solidFill>
                  <a:srgbClr val="FF0000"/>
                </a:solidFill>
              </a:rPr>
              <a:t>になるサンプルもある</a:t>
            </a:r>
            <a:endParaRPr kumimoji="1" lang="ja-JP" altLang="en-US" sz="1050" dirty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758892" y="3507033"/>
            <a:ext cx="9958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50"/>
                </a:solidFill>
              </a:rPr>
              <a:t>識別超平面</a:t>
            </a:r>
            <a:endParaRPr kumimoji="1" lang="en-US" altLang="ja-JP" sz="900" dirty="0" smtClean="0">
              <a:solidFill>
                <a:srgbClr val="00B050"/>
              </a:solidFill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1902848" y="3327306"/>
            <a:ext cx="244335" cy="168351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1821319" y="3146341"/>
                <a:ext cx="228524" cy="219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1" lang="ja-JP" altLang="en-US" sz="11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1" lang="en-US" altLang="ja-JP" sz="11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ja-JP" sz="11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1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kumimoji="1" lang="ja-JP" altLang="en-US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19" y="3146341"/>
                <a:ext cx="228524" cy="219804"/>
              </a:xfrm>
              <a:prstGeom prst="rect">
                <a:avLst/>
              </a:prstGeom>
              <a:blipFill rotWithShape="0"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矢印コネクタ 42"/>
          <p:cNvCxnSpPr/>
          <p:nvPr/>
        </p:nvCxnSpPr>
        <p:spPr>
          <a:xfrm flipV="1">
            <a:off x="2170565" y="3146341"/>
            <a:ext cx="244335" cy="168351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2104629" y="2973869"/>
                <a:ext cx="228524" cy="219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1" lang="ja-JP" altLang="en-US" sz="11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1" lang="en-US" altLang="ja-JP" sz="11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ja-JP" sz="11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1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kumimoji="1" lang="ja-JP" altLang="en-US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629" y="2973869"/>
                <a:ext cx="228524" cy="219804"/>
              </a:xfrm>
              <a:prstGeom prst="rect">
                <a:avLst/>
              </a:prstGeom>
              <a:blipFill rotWithShape="0"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テキスト ボックス 44"/>
          <p:cNvSpPr txBox="1"/>
          <p:nvPr/>
        </p:nvSpPr>
        <p:spPr>
          <a:xfrm>
            <a:off x="2577126" y="3726824"/>
            <a:ext cx="99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直線の方程式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（支持超平面）</a:t>
            </a:r>
            <a:endParaRPr lang="en-US" altLang="ja-JP" sz="900" dirty="0" smtClean="0">
              <a:solidFill>
                <a:srgbClr val="00B0F0"/>
              </a:solidFill>
            </a:endParaRPr>
          </a:p>
        </p:txBody>
      </p:sp>
      <p:cxnSp>
        <p:nvCxnSpPr>
          <p:cNvPr id="46" name="直線コネクタ 45"/>
          <p:cNvCxnSpPr/>
          <p:nvPr/>
        </p:nvCxnSpPr>
        <p:spPr>
          <a:xfrm>
            <a:off x="1532779" y="2365536"/>
            <a:ext cx="767203" cy="116092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:id:sudillap:20130405012035p:plai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2" y="6602061"/>
            <a:ext cx="2587163" cy="22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線吹き出し 1 (枠付き) 46"/>
          <p:cNvSpPr/>
          <p:nvPr/>
        </p:nvSpPr>
        <p:spPr>
          <a:xfrm>
            <a:off x="-987040" y="7459097"/>
            <a:ext cx="1325549" cy="500744"/>
          </a:xfrm>
          <a:prstGeom prst="borderCallout1">
            <a:avLst>
              <a:gd name="adj1" fmla="val 75792"/>
              <a:gd name="adj2" fmla="val 98201"/>
              <a:gd name="adj3" fmla="val 22751"/>
              <a:gd name="adj4" fmla="val 155248"/>
            </a:avLst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 smtClean="0">
                <a:solidFill>
                  <a:schemeClr val="tx1"/>
                </a:solidFill>
              </a:rPr>
              <a:t>w</a:t>
            </a:r>
            <a:r>
              <a:rPr kumimoji="1" lang="ja-JP" altLang="en-US" sz="1050" dirty="0" smtClean="0">
                <a:solidFill>
                  <a:schemeClr val="tx1"/>
                </a:solidFill>
              </a:rPr>
              <a:t>の取り方次第</a:t>
            </a:r>
            <a:endParaRPr kumimoji="1" lang="en-US" altLang="ja-JP" sz="105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ではこうなる．</a:t>
            </a:r>
            <a:endParaRPr kumimoji="1" lang="en-US" altLang="ja-JP" sz="105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でも</a:t>
            </a:r>
            <a:r>
              <a:rPr lang="ja-JP" altLang="en-US" sz="1050" dirty="0" smtClean="0">
                <a:solidFill>
                  <a:schemeClr val="tx1"/>
                </a:solidFill>
              </a:rPr>
              <a:t>，</a:t>
            </a:r>
            <a:r>
              <a:rPr lang="en-US" altLang="ja-JP" sz="1050" dirty="0" smtClean="0">
                <a:solidFill>
                  <a:schemeClr val="tx1"/>
                </a:solidFill>
              </a:rPr>
              <a:t>d</a:t>
            </a:r>
            <a:r>
              <a:rPr lang="ja-JP" altLang="en-US" sz="1050" dirty="0" smtClean="0">
                <a:solidFill>
                  <a:schemeClr val="tx1"/>
                </a:solidFill>
              </a:rPr>
              <a:t>は小さい．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49" name="線吹き出し 1 (枠付き) 48"/>
          <p:cNvSpPr/>
          <p:nvPr/>
        </p:nvSpPr>
        <p:spPr>
          <a:xfrm>
            <a:off x="2680151" y="6959751"/>
            <a:ext cx="1436947" cy="500744"/>
          </a:xfrm>
          <a:prstGeom prst="borderCallout1">
            <a:avLst>
              <a:gd name="adj1" fmla="val 72314"/>
              <a:gd name="adj2" fmla="val 311"/>
              <a:gd name="adj3" fmla="val 110468"/>
              <a:gd name="adj4" fmla="val -21935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こういう引き方</a:t>
            </a:r>
            <a:r>
              <a:rPr lang="ja-JP" altLang="en-US" sz="1050" dirty="0" smtClean="0">
                <a:solidFill>
                  <a:schemeClr val="tx1"/>
                </a:solidFill>
              </a:rPr>
              <a:t>が</a:t>
            </a:r>
            <a:endParaRPr lang="en-US" altLang="ja-JP" sz="105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050" dirty="0" smtClean="0">
                <a:solidFill>
                  <a:schemeClr val="tx1"/>
                </a:solidFill>
              </a:rPr>
              <a:t>できる</a:t>
            </a:r>
            <a:r>
              <a:rPr lang="en-US" altLang="ja-JP" sz="1050" dirty="0" smtClean="0">
                <a:solidFill>
                  <a:schemeClr val="tx1"/>
                </a:solidFill>
              </a:rPr>
              <a:t>w</a:t>
            </a:r>
            <a:r>
              <a:rPr kumimoji="1" lang="ja-JP" altLang="en-US" sz="1050" dirty="0" smtClean="0">
                <a:solidFill>
                  <a:schemeClr val="tx1"/>
                </a:solidFill>
              </a:rPr>
              <a:t>を選択すれば</a:t>
            </a:r>
            <a:endParaRPr kumimoji="1" lang="en-US" altLang="ja-JP" sz="105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1050" dirty="0">
                <a:solidFill>
                  <a:schemeClr val="tx1"/>
                </a:solidFill>
              </a:rPr>
              <a:t>d</a:t>
            </a:r>
            <a:r>
              <a:rPr kumimoji="1" lang="ja-JP" altLang="en-US" sz="1050" dirty="0" smtClean="0">
                <a:solidFill>
                  <a:schemeClr val="tx1"/>
                </a:solidFill>
              </a:rPr>
              <a:t>が大きくなる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977574" y="5405659"/>
            <a:ext cx="653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マージン</a:t>
            </a:r>
            <a:endParaRPr kumimoji="1" lang="ja-JP" altLang="en-US" sz="900" dirty="0"/>
          </a:p>
        </p:txBody>
      </p:sp>
      <p:cxnSp>
        <p:nvCxnSpPr>
          <p:cNvPr id="52" name="直線コネクタ 51"/>
          <p:cNvCxnSpPr/>
          <p:nvPr/>
        </p:nvCxnSpPr>
        <p:spPr>
          <a:xfrm>
            <a:off x="6538096" y="6168119"/>
            <a:ext cx="0" cy="1282582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4697" y="6199589"/>
            <a:ext cx="723901" cy="220980"/>
          </a:xfrm>
          <a:prstGeom prst="rect">
            <a:avLst/>
          </a:prstGeom>
        </p:spPr>
      </p:pic>
      <p:cxnSp>
        <p:nvCxnSpPr>
          <p:cNvPr id="38" name="直線矢印コネクタ 37"/>
          <p:cNvCxnSpPr>
            <a:stCxn id="36" idx="0"/>
          </p:cNvCxnSpPr>
          <p:nvPr/>
        </p:nvCxnSpPr>
        <p:spPr>
          <a:xfrm flipV="1">
            <a:off x="6025349" y="7227921"/>
            <a:ext cx="585316" cy="511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4967904" y="1842054"/>
            <a:ext cx="867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FF0000"/>
                </a:solidFill>
              </a:rPr>
              <a:t>ハードマージン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946436" y="3898811"/>
            <a:ext cx="8678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>
                <a:solidFill>
                  <a:srgbClr val="FF0000"/>
                </a:solidFill>
              </a:rPr>
              <a:t>ソフト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マージン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877686" y="5391036"/>
            <a:ext cx="121274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067323" y="5391036"/>
            <a:ext cx="387520" cy="136164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58105" y="4983007"/>
            <a:ext cx="25200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05767" y="4983007"/>
            <a:ext cx="121274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95404" y="4983007"/>
            <a:ext cx="279300" cy="136164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546811" y="4589160"/>
            <a:ext cx="110249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659496" y="4589160"/>
            <a:ext cx="387520" cy="136164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165080" y="4589160"/>
            <a:ext cx="110249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7760517" y="4589160"/>
            <a:ext cx="110249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698149" y="3464864"/>
            <a:ext cx="110249" cy="14978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880684" y="3464864"/>
            <a:ext cx="387520" cy="14978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867189" y="4062258"/>
            <a:ext cx="110249" cy="14978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209233" y="4159967"/>
            <a:ext cx="100226" cy="1237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508492" y="4062258"/>
            <a:ext cx="110249" cy="14978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525708" y="3279906"/>
            <a:ext cx="91115" cy="76861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652539" y="3262713"/>
            <a:ext cx="182020" cy="103432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323521" y="3576102"/>
            <a:ext cx="91115" cy="76861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450352" y="3558909"/>
            <a:ext cx="182020" cy="103432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131832" y="3877752"/>
            <a:ext cx="91115" cy="76861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2258663" y="3860559"/>
            <a:ext cx="182020" cy="103432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572523" y="3478987"/>
            <a:ext cx="110249" cy="14978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130047" y="1860114"/>
            <a:ext cx="110249" cy="14978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793294" y="1059725"/>
            <a:ext cx="110249" cy="14978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982737" y="1059725"/>
            <a:ext cx="387520" cy="14978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120973" y="4790617"/>
            <a:ext cx="97157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412207" y="4784485"/>
            <a:ext cx="97157" cy="13616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298179" y="4784485"/>
            <a:ext cx="97157" cy="136164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410107" y="572291"/>
            <a:ext cx="110249" cy="14978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599550" y="570305"/>
            <a:ext cx="387520" cy="14978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13903" y="359798"/>
            <a:ext cx="133401" cy="14978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298819" y="1572648"/>
            <a:ext cx="121274" cy="14978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107145" y="5548282"/>
            <a:ext cx="121274" cy="14978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3765462" y="4969391"/>
            <a:ext cx="121274" cy="14978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23748" y="4954134"/>
            <a:ext cx="408923" cy="164758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605477" y="1059725"/>
            <a:ext cx="177557" cy="149780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156639" y="4401267"/>
            <a:ext cx="91115" cy="1237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624080" y="5601417"/>
            <a:ext cx="82832" cy="12378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3219" y="1908344"/>
            <a:ext cx="81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特徴空間</a:t>
            </a:r>
            <a:endParaRPr kumimoji="1" lang="ja-JP" altLang="en-US" sz="1000" dirty="0"/>
          </a:p>
        </p:txBody>
      </p:sp>
      <p:sp>
        <p:nvSpPr>
          <p:cNvPr id="9" name="フリーフォーム 8"/>
          <p:cNvSpPr/>
          <p:nvPr/>
        </p:nvSpPr>
        <p:spPr>
          <a:xfrm>
            <a:off x="6256019" y="1956632"/>
            <a:ext cx="1882023" cy="2645848"/>
          </a:xfrm>
          <a:custGeom>
            <a:avLst/>
            <a:gdLst>
              <a:gd name="connsiteX0" fmla="*/ 1752600 w 1915755"/>
              <a:gd name="connsiteY0" fmla="*/ 2621280 h 2621280"/>
              <a:gd name="connsiteX1" fmla="*/ 1874520 w 1915755"/>
              <a:gd name="connsiteY1" fmla="*/ 2346960 h 2621280"/>
              <a:gd name="connsiteX2" fmla="*/ 1897380 w 1915755"/>
              <a:gd name="connsiteY2" fmla="*/ 1516380 h 2621280"/>
              <a:gd name="connsiteX3" fmla="*/ 1897380 w 1915755"/>
              <a:gd name="connsiteY3" fmla="*/ 571500 h 2621280"/>
              <a:gd name="connsiteX4" fmla="*/ 1661160 w 1915755"/>
              <a:gd name="connsiteY4" fmla="*/ 190500 h 2621280"/>
              <a:gd name="connsiteX5" fmla="*/ 784860 w 1915755"/>
              <a:gd name="connsiteY5" fmla="*/ 106680 h 2621280"/>
              <a:gd name="connsiteX6" fmla="*/ 0 w 1915755"/>
              <a:gd name="connsiteY6" fmla="*/ 0 h 2621280"/>
              <a:gd name="connsiteX0" fmla="*/ 1752600 w 1915755"/>
              <a:gd name="connsiteY0" fmla="*/ 2621280 h 2621280"/>
              <a:gd name="connsiteX1" fmla="*/ 1874520 w 1915755"/>
              <a:gd name="connsiteY1" fmla="*/ 2346960 h 2621280"/>
              <a:gd name="connsiteX2" fmla="*/ 1897380 w 1915755"/>
              <a:gd name="connsiteY2" fmla="*/ 1516380 h 2621280"/>
              <a:gd name="connsiteX3" fmla="*/ 1897380 w 1915755"/>
              <a:gd name="connsiteY3" fmla="*/ 571500 h 2621280"/>
              <a:gd name="connsiteX4" fmla="*/ 1661160 w 1915755"/>
              <a:gd name="connsiteY4" fmla="*/ 190500 h 2621280"/>
              <a:gd name="connsiteX5" fmla="*/ 829310 w 1915755"/>
              <a:gd name="connsiteY5" fmla="*/ 30480 h 2621280"/>
              <a:gd name="connsiteX6" fmla="*/ 0 w 1915755"/>
              <a:gd name="connsiteY6" fmla="*/ 0 h 2621280"/>
              <a:gd name="connsiteX0" fmla="*/ 1752600 w 1915755"/>
              <a:gd name="connsiteY0" fmla="*/ 2623930 h 2623930"/>
              <a:gd name="connsiteX1" fmla="*/ 1874520 w 1915755"/>
              <a:gd name="connsiteY1" fmla="*/ 2349610 h 2623930"/>
              <a:gd name="connsiteX2" fmla="*/ 1897380 w 1915755"/>
              <a:gd name="connsiteY2" fmla="*/ 1519030 h 2623930"/>
              <a:gd name="connsiteX3" fmla="*/ 1897380 w 1915755"/>
              <a:gd name="connsiteY3" fmla="*/ 574150 h 2623930"/>
              <a:gd name="connsiteX4" fmla="*/ 1661160 w 1915755"/>
              <a:gd name="connsiteY4" fmla="*/ 193150 h 2623930"/>
              <a:gd name="connsiteX5" fmla="*/ 829310 w 1915755"/>
              <a:gd name="connsiteY5" fmla="*/ 33130 h 2623930"/>
              <a:gd name="connsiteX6" fmla="*/ 0 w 1915755"/>
              <a:gd name="connsiteY6" fmla="*/ 2650 h 2623930"/>
              <a:gd name="connsiteX0" fmla="*/ 1752600 w 1915755"/>
              <a:gd name="connsiteY0" fmla="*/ 2652805 h 2652805"/>
              <a:gd name="connsiteX1" fmla="*/ 1874520 w 1915755"/>
              <a:gd name="connsiteY1" fmla="*/ 2378485 h 2652805"/>
              <a:gd name="connsiteX2" fmla="*/ 1897380 w 1915755"/>
              <a:gd name="connsiteY2" fmla="*/ 1547905 h 2652805"/>
              <a:gd name="connsiteX3" fmla="*/ 1897380 w 1915755"/>
              <a:gd name="connsiteY3" fmla="*/ 603025 h 2652805"/>
              <a:gd name="connsiteX4" fmla="*/ 1661160 w 1915755"/>
              <a:gd name="connsiteY4" fmla="*/ 222025 h 2652805"/>
              <a:gd name="connsiteX5" fmla="*/ 943610 w 1915755"/>
              <a:gd name="connsiteY5" fmla="*/ 11205 h 2652805"/>
              <a:gd name="connsiteX6" fmla="*/ 0 w 1915755"/>
              <a:gd name="connsiteY6" fmla="*/ 31525 h 2652805"/>
              <a:gd name="connsiteX0" fmla="*/ 1752600 w 1910594"/>
              <a:gd name="connsiteY0" fmla="*/ 2645848 h 2645848"/>
              <a:gd name="connsiteX1" fmla="*/ 1874520 w 1910594"/>
              <a:gd name="connsiteY1" fmla="*/ 2371528 h 2645848"/>
              <a:gd name="connsiteX2" fmla="*/ 1897380 w 1910594"/>
              <a:gd name="connsiteY2" fmla="*/ 1540948 h 2645848"/>
              <a:gd name="connsiteX3" fmla="*/ 1897380 w 1910594"/>
              <a:gd name="connsiteY3" fmla="*/ 596068 h 2645848"/>
              <a:gd name="connsiteX4" fmla="*/ 1731010 w 1910594"/>
              <a:gd name="connsiteY4" fmla="*/ 113468 h 2645848"/>
              <a:gd name="connsiteX5" fmla="*/ 943610 w 1910594"/>
              <a:gd name="connsiteY5" fmla="*/ 4248 h 2645848"/>
              <a:gd name="connsiteX6" fmla="*/ 0 w 1910594"/>
              <a:gd name="connsiteY6" fmla="*/ 24568 h 2645848"/>
              <a:gd name="connsiteX0" fmla="*/ 1752600 w 1903601"/>
              <a:gd name="connsiteY0" fmla="*/ 2645848 h 2645848"/>
              <a:gd name="connsiteX1" fmla="*/ 1874520 w 1903601"/>
              <a:gd name="connsiteY1" fmla="*/ 2371528 h 2645848"/>
              <a:gd name="connsiteX2" fmla="*/ 1868805 w 1903601"/>
              <a:gd name="connsiteY2" fmla="*/ 1521898 h 2645848"/>
              <a:gd name="connsiteX3" fmla="*/ 1897380 w 1903601"/>
              <a:gd name="connsiteY3" fmla="*/ 596068 h 2645848"/>
              <a:gd name="connsiteX4" fmla="*/ 1731010 w 1903601"/>
              <a:gd name="connsiteY4" fmla="*/ 113468 h 2645848"/>
              <a:gd name="connsiteX5" fmla="*/ 943610 w 1903601"/>
              <a:gd name="connsiteY5" fmla="*/ 4248 h 2645848"/>
              <a:gd name="connsiteX6" fmla="*/ 0 w 1903601"/>
              <a:gd name="connsiteY6" fmla="*/ 24568 h 2645848"/>
              <a:gd name="connsiteX0" fmla="*/ 1752600 w 1882023"/>
              <a:gd name="connsiteY0" fmla="*/ 2645848 h 2645848"/>
              <a:gd name="connsiteX1" fmla="*/ 1874520 w 1882023"/>
              <a:gd name="connsiteY1" fmla="*/ 2371528 h 2645848"/>
              <a:gd name="connsiteX2" fmla="*/ 1868805 w 1882023"/>
              <a:gd name="connsiteY2" fmla="*/ 1521898 h 2645848"/>
              <a:gd name="connsiteX3" fmla="*/ 1868805 w 1882023"/>
              <a:gd name="connsiteY3" fmla="*/ 577018 h 2645848"/>
              <a:gd name="connsiteX4" fmla="*/ 1731010 w 1882023"/>
              <a:gd name="connsiteY4" fmla="*/ 113468 h 2645848"/>
              <a:gd name="connsiteX5" fmla="*/ 943610 w 1882023"/>
              <a:gd name="connsiteY5" fmla="*/ 4248 h 2645848"/>
              <a:gd name="connsiteX6" fmla="*/ 0 w 1882023"/>
              <a:gd name="connsiteY6" fmla="*/ 24568 h 264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2023" h="2645848">
                <a:moveTo>
                  <a:pt x="1752600" y="2645848"/>
                </a:moveTo>
                <a:cubicBezTo>
                  <a:pt x="1801495" y="2600763"/>
                  <a:pt x="1855153" y="2558853"/>
                  <a:pt x="1874520" y="2371528"/>
                </a:cubicBezTo>
                <a:cubicBezTo>
                  <a:pt x="1893887" y="2184203"/>
                  <a:pt x="1869757" y="1820983"/>
                  <a:pt x="1868805" y="1521898"/>
                </a:cubicBezTo>
                <a:cubicBezTo>
                  <a:pt x="1867853" y="1222813"/>
                  <a:pt x="1891771" y="811756"/>
                  <a:pt x="1868805" y="577018"/>
                </a:cubicBezTo>
                <a:cubicBezTo>
                  <a:pt x="1845839" y="342280"/>
                  <a:pt x="1885209" y="208930"/>
                  <a:pt x="1731010" y="113468"/>
                </a:cubicBezTo>
                <a:cubicBezTo>
                  <a:pt x="1576811" y="18006"/>
                  <a:pt x="1232112" y="19065"/>
                  <a:pt x="943610" y="4248"/>
                </a:cubicBezTo>
                <a:cubicBezTo>
                  <a:pt x="655108" y="-10569"/>
                  <a:pt x="298450" y="17583"/>
                  <a:pt x="0" y="24568"/>
                </a:cubicBezTo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9506"/>
          <a:stretch/>
        </p:blipFill>
        <p:spPr>
          <a:xfrm>
            <a:off x="4628026" y="5124447"/>
            <a:ext cx="1985615" cy="2598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4133281" y="980926"/>
            <a:ext cx="144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1</a:t>
            </a:r>
            <a:r>
              <a:rPr kumimoji="1" lang="ja-JP" altLang="en-US" sz="800" dirty="0" smtClean="0"/>
              <a:t>のとき最短距離</a:t>
            </a:r>
            <a:endParaRPr kumimoji="1" lang="en-US" altLang="ja-JP" sz="800" dirty="0" smtClean="0"/>
          </a:p>
          <a:p>
            <a:r>
              <a:rPr lang="en-US" altLang="ja-JP" sz="800" dirty="0" smtClean="0"/>
              <a:t>1</a:t>
            </a:r>
            <a:r>
              <a:rPr lang="ja-JP" altLang="en-US" sz="800" dirty="0" smtClean="0"/>
              <a:t>となる点がサポートベクトル</a:t>
            </a:r>
            <a:endParaRPr kumimoji="1" lang="ja-JP" alt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2633159" y="2309551"/>
                <a:ext cx="827085" cy="233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9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ja-JP" altLang="en-US" sz="9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159" y="2309551"/>
                <a:ext cx="827085" cy="23333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テキスト ボックス 98"/>
              <p:cNvSpPr txBox="1"/>
              <p:nvPr/>
            </p:nvSpPr>
            <p:spPr>
              <a:xfrm>
                <a:off x="573328" y="3655694"/>
                <a:ext cx="827086" cy="233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9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ja-JP" altLang="en-US" sz="900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99" name="テキスト ボックス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8" y="3655694"/>
                <a:ext cx="827086" cy="23333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2620983" y="2124684"/>
            <a:ext cx="1519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C00000"/>
                </a:solidFill>
              </a:rPr>
              <a:t>損失が</a:t>
            </a:r>
            <a:r>
              <a:rPr lang="en-US" altLang="ja-JP" sz="900" dirty="0" smtClean="0">
                <a:solidFill>
                  <a:srgbClr val="C00000"/>
                </a:solidFill>
              </a:rPr>
              <a:t>0</a:t>
            </a:r>
            <a:r>
              <a:rPr lang="ja-JP" altLang="en-US" sz="900" dirty="0" smtClean="0">
                <a:solidFill>
                  <a:srgbClr val="C00000"/>
                </a:solidFill>
              </a:rPr>
              <a:t>→</a:t>
            </a:r>
            <a:r>
              <a:rPr lang="en-US" altLang="ja-JP" sz="900" dirty="0" smtClean="0">
                <a:solidFill>
                  <a:srgbClr val="C00000"/>
                </a:solidFill>
              </a:rPr>
              <a:t>f(x)</a:t>
            </a:r>
            <a:r>
              <a:rPr lang="ja-JP" altLang="en-US" sz="900" dirty="0" err="1" smtClean="0">
                <a:solidFill>
                  <a:srgbClr val="C00000"/>
                </a:solidFill>
              </a:rPr>
              <a:t>には</a:t>
            </a:r>
            <a:r>
              <a:rPr lang="ja-JP" altLang="en-US" sz="900" dirty="0" smtClean="0">
                <a:solidFill>
                  <a:srgbClr val="C00000"/>
                </a:solidFill>
              </a:rPr>
              <a:t>現れない</a:t>
            </a:r>
            <a:endParaRPr kumimoji="1"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505766" y="3813275"/>
            <a:ext cx="1529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C00000"/>
                </a:solidFill>
              </a:rPr>
              <a:t>損失が</a:t>
            </a:r>
            <a:r>
              <a:rPr lang="en-US" altLang="ja-JP" sz="900" dirty="0" smtClean="0">
                <a:solidFill>
                  <a:srgbClr val="C00000"/>
                </a:solidFill>
              </a:rPr>
              <a:t>0</a:t>
            </a:r>
            <a:r>
              <a:rPr lang="ja-JP" altLang="en-US" sz="900" dirty="0">
                <a:solidFill>
                  <a:srgbClr val="C00000"/>
                </a:solidFill>
              </a:rPr>
              <a:t> →</a:t>
            </a:r>
            <a:r>
              <a:rPr lang="en-US" altLang="ja-JP" sz="900" dirty="0">
                <a:solidFill>
                  <a:srgbClr val="C00000"/>
                </a:solidFill>
              </a:rPr>
              <a:t>f(x)</a:t>
            </a:r>
            <a:r>
              <a:rPr lang="ja-JP" altLang="en-US" sz="900" dirty="0" err="1">
                <a:solidFill>
                  <a:srgbClr val="C00000"/>
                </a:solidFill>
              </a:rPr>
              <a:t>には</a:t>
            </a:r>
            <a:r>
              <a:rPr lang="ja-JP" altLang="en-US" sz="900" dirty="0">
                <a:solidFill>
                  <a:srgbClr val="C00000"/>
                </a:solidFill>
              </a:rPr>
              <a:t>現れない</a:t>
            </a:r>
            <a:endParaRPr kumimoji="1"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873949" y="2057498"/>
            <a:ext cx="7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C00000"/>
                </a:solidFill>
              </a:rPr>
              <a:t>損失が</a:t>
            </a:r>
            <a:r>
              <a:rPr lang="en-US" altLang="ja-JP" sz="900" dirty="0" smtClean="0">
                <a:solidFill>
                  <a:srgbClr val="00B0F0"/>
                </a:solidFill>
              </a:rPr>
              <a:t>0</a:t>
            </a:r>
            <a:r>
              <a:rPr lang="ja-JP" altLang="en-US" sz="900" dirty="0" smtClean="0">
                <a:solidFill>
                  <a:srgbClr val="00B0F0"/>
                </a:solidFill>
              </a:rPr>
              <a:t>に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なる瞬間</a:t>
            </a:r>
            <a:endParaRPr lang="en-US" altLang="ja-JP" sz="900" dirty="0">
              <a:solidFill>
                <a:srgbClr val="00B0F0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1559271" y="2218258"/>
            <a:ext cx="418523" cy="31582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>
            <a:off x="1440568" y="2218258"/>
            <a:ext cx="118703" cy="528148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フリーフォーム 103"/>
          <p:cNvSpPr/>
          <p:nvPr/>
        </p:nvSpPr>
        <p:spPr>
          <a:xfrm>
            <a:off x="1285711" y="2216150"/>
            <a:ext cx="339890" cy="939800"/>
          </a:xfrm>
          <a:custGeom>
            <a:avLst/>
            <a:gdLst>
              <a:gd name="connsiteX0" fmla="*/ 351068 w 420918"/>
              <a:gd name="connsiteY0" fmla="*/ 0 h 939800"/>
              <a:gd name="connsiteX1" fmla="*/ 14518 w 420918"/>
              <a:gd name="connsiteY1" fmla="*/ 406400 h 939800"/>
              <a:gd name="connsiteX2" fmla="*/ 97068 w 420918"/>
              <a:gd name="connsiteY2" fmla="*/ 742950 h 939800"/>
              <a:gd name="connsiteX3" fmla="*/ 420918 w 420918"/>
              <a:gd name="connsiteY3" fmla="*/ 939800 h 939800"/>
              <a:gd name="connsiteX0" fmla="*/ 290247 w 360097"/>
              <a:gd name="connsiteY0" fmla="*/ 0 h 939800"/>
              <a:gd name="connsiteX1" fmla="*/ 36247 w 360097"/>
              <a:gd name="connsiteY1" fmla="*/ 368300 h 939800"/>
              <a:gd name="connsiteX2" fmla="*/ 36247 w 360097"/>
              <a:gd name="connsiteY2" fmla="*/ 742950 h 939800"/>
              <a:gd name="connsiteX3" fmla="*/ 360097 w 360097"/>
              <a:gd name="connsiteY3" fmla="*/ 939800 h 939800"/>
              <a:gd name="connsiteX0" fmla="*/ 270040 w 339890"/>
              <a:gd name="connsiteY0" fmla="*/ 0 h 939800"/>
              <a:gd name="connsiteX1" fmla="*/ 16040 w 339890"/>
              <a:gd name="connsiteY1" fmla="*/ 368300 h 939800"/>
              <a:gd name="connsiteX2" fmla="*/ 60490 w 339890"/>
              <a:gd name="connsiteY2" fmla="*/ 698500 h 939800"/>
              <a:gd name="connsiteX3" fmla="*/ 339890 w 339890"/>
              <a:gd name="connsiteY3" fmla="*/ 93980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890" h="939800">
                <a:moveTo>
                  <a:pt x="270040" y="0"/>
                </a:moveTo>
                <a:cubicBezTo>
                  <a:pt x="122931" y="141287"/>
                  <a:pt x="50965" y="251883"/>
                  <a:pt x="16040" y="368300"/>
                </a:cubicBezTo>
                <a:cubicBezTo>
                  <a:pt x="-18885" y="484717"/>
                  <a:pt x="6515" y="603250"/>
                  <a:pt x="60490" y="698500"/>
                </a:cubicBezTo>
                <a:cubicBezTo>
                  <a:pt x="114465" y="793750"/>
                  <a:pt x="211831" y="885825"/>
                  <a:pt x="339890" y="939800"/>
                </a:cubicBezTo>
              </a:path>
            </a:pathLst>
          </a:cu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フリーフォーム 104"/>
          <p:cNvSpPr/>
          <p:nvPr/>
        </p:nvSpPr>
        <p:spPr>
          <a:xfrm>
            <a:off x="1562100" y="2179992"/>
            <a:ext cx="730250" cy="671158"/>
          </a:xfrm>
          <a:custGeom>
            <a:avLst/>
            <a:gdLst>
              <a:gd name="connsiteX0" fmla="*/ 0 w 730250"/>
              <a:gd name="connsiteY0" fmla="*/ 15635 h 656985"/>
              <a:gd name="connsiteX1" fmla="*/ 266700 w 730250"/>
              <a:gd name="connsiteY1" fmla="*/ 15635 h 656985"/>
              <a:gd name="connsiteX2" fmla="*/ 476250 w 730250"/>
              <a:gd name="connsiteY2" fmla="*/ 60085 h 656985"/>
              <a:gd name="connsiteX3" fmla="*/ 730250 w 730250"/>
              <a:gd name="connsiteY3" fmla="*/ 656985 h 656985"/>
              <a:gd name="connsiteX0" fmla="*/ 0 w 730250"/>
              <a:gd name="connsiteY0" fmla="*/ 29808 h 671158"/>
              <a:gd name="connsiteX1" fmla="*/ 260350 w 730250"/>
              <a:gd name="connsiteY1" fmla="*/ 4408 h 671158"/>
              <a:gd name="connsiteX2" fmla="*/ 476250 w 730250"/>
              <a:gd name="connsiteY2" fmla="*/ 74258 h 671158"/>
              <a:gd name="connsiteX3" fmla="*/ 730250 w 730250"/>
              <a:gd name="connsiteY3" fmla="*/ 671158 h 67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0" h="671158">
                <a:moveTo>
                  <a:pt x="0" y="29808"/>
                </a:moveTo>
                <a:cubicBezTo>
                  <a:pt x="93662" y="26104"/>
                  <a:pt x="180975" y="-3000"/>
                  <a:pt x="260350" y="4408"/>
                </a:cubicBezTo>
                <a:cubicBezTo>
                  <a:pt x="339725" y="11816"/>
                  <a:pt x="397933" y="-36867"/>
                  <a:pt x="476250" y="74258"/>
                </a:cubicBezTo>
                <a:cubicBezTo>
                  <a:pt x="554567" y="185383"/>
                  <a:pt x="641879" y="426154"/>
                  <a:pt x="730250" y="671158"/>
                </a:cubicBezTo>
              </a:path>
            </a:pathLst>
          </a:cu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-139657" y="3304008"/>
            <a:ext cx="218332" cy="11636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582296" y="1025236"/>
            <a:ext cx="801356" cy="18713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フリーフォーム 106"/>
          <p:cNvSpPr/>
          <p:nvPr/>
        </p:nvSpPr>
        <p:spPr>
          <a:xfrm>
            <a:off x="78674" y="984250"/>
            <a:ext cx="5502975" cy="2425700"/>
          </a:xfrm>
          <a:custGeom>
            <a:avLst/>
            <a:gdLst>
              <a:gd name="connsiteX0" fmla="*/ 5524500 w 5524500"/>
              <a:gd name="connsiteY0" fmla="*/ 63500 h 2425700"/>
              <a:gd name="connsiteX1" fmla="*/ 5461000 w 5524500"/>
              <a:gd name="connsiteY1" fmla="*/ 0 h 2425700"/>
              <a:gd name="connsiteX2" fmla="*/ 4000500 w 5524500"/>
              <a:gd name="connsiteY2" fmla="*/ 0 h 2425700"/>
              <a:gd name="connsiteX3" fmla="*/ 4000500 w 5524500"/>
              <a:gd name="connsiteY3" fmla="*/ 901700 h 2425700"/>
              <a:gd name="connsiteX4" fmla="*/ 336550 w 5524500"/>
              <a:gd name="connsiteY4" fmla="*/ 901700 h 2425700"/>
              <a:gd name="connsiteX5" fmla="*/ 336550 w 5524500"/>
              <a:gd name="connsiteY5" fmla="*/ 2425700 h 2425700"/>
              <a:gd name="connsiteX6" fmla="*/ 0 w 5524500"/>
              <a:gd name="connsiteY6" fmla="*/ 2425700 h 24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0" h="2425700">
                <a:moveTo>
                  <a:pt x="5524500" y="63500"/>
                </a:moveTo>
                <a:lnTo>
                  <a:pt x="5461000" y="0"/>
                </a:lnTo>
                <a:lnTo>
                  <a:pt x="4000500" y="0"/>
                </a:lnTo>
                <a:lnTo>
                  <a:pt x="4000500" y="901700"/>
                </a:lnTo>
                <a:lnTo>
                  <a:pt x="336550" y="901700"/>
                </a:lnTo>
                <a:lnTo>
                  <a:pt x="336550" y="2425700"/>
                </a:lnTo>
                <a:lnTo>
                  <a:pt x="0" y="24257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3432720" y="3937054"/>
            <a:ext cx="146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C00000"/>
                </a:solidFill>
              </a:rPr>
              <a:t>α</a:t>
            </a:r>
            <a:r>
              <a:rPr kumimoji="1" lang="ja-JP" altLang="en-US" sz="800" dirty="0" smtClean="0">
                <a:solidFill>
                  <a:srgbClr val="C00000"/>
                </a:solidFill>
              </a:rPr>
              <a:t>が</a:t>
            </a:r>
            <a:r>
              <a:rPr kumimoji="1" lang="en-US" altLang="ja-JP" sz="800" dirty="0" smtClean="0">
                <a:solidFill>
                  <a:srgbClr val="C00000"/>
                </a:solidFill>
              </a:rPr>
              <a:t>0</a:t>
            </a:r>
            <a:r>
              <a:rPr kumimoji="1" lang="ja-JP" altLang="en-US" sz="800" dirty="0" smtClean="0">
                <a:solidFill>
                  <a:srgbClr val="C00000"/>
                </a:solidFill>
              </a:rPr>
              <a:t>なら</a:t>
            </a:r>
            <a:r>
              <a:rPr kumimoji="1" lang="en-US" altLang="ja-JP" sz="800" dirty="0" smtClean="0">
                <a:solidFill>
                  <a:srgbClr val="C00000"/>
                </a:solidFill>
              </a:rPr>
              <a:t>w</a:t>
            </a:r>
            <a:r>
              <a:rPr kumimoji="1" lang="ja-JP" altLang="en-US" sz="800" dirty="0" smtClean="0">
                <a:solidFill>
                  <a:srgbClr val="C00000"/>
                </a:solidFill>
              </a:rPr>
              <a:t>も</a:t>
            </a:r>
            <a:r>
              <a:rPr kumimoji="1" lang="en-US" altLang="ja-JP" sz="800" dirty="0" smtClean="0">
                <a:solidFill>
                  <a:srgbClr val="C00000"/>
                </a:solidFill>
              </a:rPr>
              <a:t>0</a:t>
            </a:r>
            <a:r>
              <a:rPr kumimoji="1" lang="ja-JP" altLang="en-US" sz="800" dirty="0" smtClean="0"/>
              <a:t>なので、</a:t>
            </a:r>
            <a:endParaRPr kumimoji="1" lang="en-US" altLang="ja-JP" sz="800" dirty="0" smtClean="0"/>
          </a:p>
          <a:p>
            <a:r>
              <a:rPr lang="en-US" altLang="ja-JP" sz="800" dirty="0" smtClean="0">
                <a:solidFill>
                  <a:srgbClr val="CC66FF"/>
                </a:solidFill>
              </a:rPr>
              <a:t>f(x)</a:t>
            </a:r>
            <a:r>
              <a:rPr lang="ja-JP" altLang="en-US" sz="800" dirty="0" err="1" smtClean="0"/>
              <a:t>には</a:t>
            </a:r>
            <a:r>
              <a:rPr lang="ja-JP" altLang="en-US" sz="800" dirty="0" smtClean="0">
                <a:solidFill>
                  <a:srgbClr val="00B0F0"/>
                </a:solidFill>
              </a:rPr>
              <a:t>サポートベクトル</a:t>
            </a:r>
            <a:r>
              <a:rPr lang="ja-JP" altLang="en-US" sz="800" dirty="0" smtClean="0"/>
              <a:t>以外の成分の要素は入ってこない</a:t>
            </a:r>
            <a:endParaRPr kumimoji="1" lang="ja-JP" altLang="en-US" sz="800" dirty="0"/>
          </a:p>
        </p:txBody>
      </p:sp>
      <p:sp>
        <p:nvSpPr>
          <p:cNvPr id="110" name="フリーフォーム 109"/>
          <p:cNvSpPr/>
          <p:nvPr/>
        </p:nvSpPr>
        <p:spPr>
          <a:xfrm>
            <a:off x="4457700" y="4019550"/>
            <a:ext cx="1701800" cy="584200"/>
          </a:xfrm>
          <a:custGeom>
            <a:avLst/>
            <a:gdLst>
              <a:gd name="connsiteX0" fmla="*/ 1701800 w 1701800"/>
              <a:gd name="connsiteY0" fmla="*/ 584200 h 584200"/>
              <a:gd name="connsiteX1" fmla="*/ 1460500 w 1701800"/>
              <a:gd name="connsiteY1" fmla="*/ 342900 h 584200"/>
              <a:gd name="connsiteX2" fmla="*/ 374650 w 1701800"/>
              <a:gd name="connsiteY2" fmla="*/ 342900 h 584200"/>
              <a:gd name="connsiteX3" fmla="*/ 374650 w 1701800"/>
              <a:gd name="connsiteY3" fmla="*/ 0 h 584200"/>
              <a:gd name="connsiteX4" fmla="*/ 0 w 1701800"/>
              <a:gd name="connsiteY4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584200">
                <a:moveTo>
                  <a:pt x="1701800" y="584200"/>
                </a:moveTo>
                <a:lnTo>
                  <a:pt x="1460500" y="342900"/>
                </a:lnTo>
                <a:lnTo>
                  <a:pt x="374650" y="342900"/>
                </a:lnTo>
                <a:lnTo>
                  <a:pt x="3746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5512242" y="3473690"/>
            <a:ext cx="172120" cy="136164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 110"/>
          <p:cNvSpPr/>
          <p:nvPr/>
        </p:nvSpPr>
        <p:spPr>
          <a:xfrm>
            <a:off x="3562350" y="1271102"/>
            <a:ext cx="971550" cy="1916598"/>
          </a:xfrm>
          <a:custGeom>
            <a:avLst/>
            <a:gdLst>
              <a:gd name="connsiteX0" fmla="*/ 971550 w 972364"/>
              <a:gd name="connsiteY0" fmla="*/ 1728 h 1913078"/>
              <a:gd name="connsiteX1" fmla="*/ 920750 w 972364"/>
              <a:gd name="connsiteY1" fmla="*/ 8078 h 1913078"/>
              <a:gd name="connsiteX2" fmla="*/ 641350 w 972364"/>
              <a:gd name="connsiteY2" fmla="*/ 65228 h 1913078"/>
              <a:gd name="connsiteX3" fmla="*/ 495300 w 972364"/>
              <a:gd name="connsiteY3" fmla="*/ 331928 h 1913078"/>
              <a:gd name="connsiteX4" fmla="*/ 520700 w 972364"/>
              <a:gd name="connsiteY4" fmla="*/ 1005028 h 1913078"/>
              <a:gd name="connsiteX5" fmla="*/ 234950 w 972364"/>
              <a:gd name="connsiteY5" fmla="*/ 1614628 h 1913078"/>
              <a:gd name="connsiteX6" fmla="*/ 0 w 972364"/>
              <a:gd name="connsiteY6" fmla="*/ 1913078 h 1913078"/>
              <a:gd name="connsiteX0" fmla="*/ 971550 w 973419"/>
              <a:gd name="connsiteY0" fmla="*/ 725 h 1912075"/>
              <a:gd name="connsiteX1" fmla="*/ 920750 w 973419"/>
              <a:gd name="connsiteY1" fmla="*/ 7075 h 1912075"/>
              <a:gd name="connsiteX2" fmla="*/ 593725 w 973419"/>
              <a:gd name="connsiteY2" fmla="*/ 35650 h 1912075"/>
              <a:gd name="connsiteX3" fmla="*/ 495300 w 973419"/>
              <a:gd name="connsiteY3" fmla="*/ 330925 h 1912075"/>
              <a:gd name="connsiteX4" fmla="*/ 520700 w 973419"/>
              <a:gd name="connsiteY4" fmla="*/ 1004025 h 1912075"/>
              <a:gd name="connsiteX5" fmla="*/ 234950 w 973419"/>
              <a:gd name="connsiteY5" fmla="*/ 1613625 h 1912075"/>
              <a:gd name="connsiteX6" fmla="*/ 0 w 973419"/>
              <a:gd name="connsiteY6" fmla="*/ 1912075 h 1912075"/>
              <a:gd name="connsiteX0" fmla="*/ 971550 w 973419"/>
              <a:gd name="connsiteY0" fmla="*/ 2512 h 1913862"/>
              <a:gd name="connsiteX1" fmla="*/ 920750 w 973419"/>
              <a:gd name="connsiteY1" fmla="*/ 8862 h 1913862"/>
              <a:gd name="connsiteX2" fmla="*/ 593725 w 973419"/>
              <a:gd name="connsiteY2" fmla="*/ 37437 h 1913862"/>
              <a:gd name="connsiteX3" fmla="*/ 533400 w 973419"/>
              <a:gd name="connsiteY3" fmla="*/ 408912 h 1913862"/>
              <a:gd name="connsiteX4" fmla="*/ 520700 w 973419"/>
              <a:gd name="connsiteY4" fmla="*/ 1005812 h 1913862"/>
              <a:gd name="connsiteX5" fmla="*/ 234950 w 973419"/>
              <a:gd name="connsiteY5" fmla="*/ 1615412 h 1913862"/>
              <a:gd name="connsiteX6" fmla="*/ 0 w 973419"/>
              <a:gd name="connsiteY6" fmla="*/ 1913862 h 1913862"/>
              <a:gd name="connsiteX0" fmla="*/ 971550 w 971550"/>
              <a:gd name="connsiteY0" fmla="*/ 5248 h 1916598"/>
              <a:gd name="connsiteX1" fmla="*/ 593725 w 971550"/>
              <a:gd name="connsiteY1" fmla="*/ 40173 h 1916598"/>
              <a:gd name="connsiteX2" fmla="*/ 533400 w 971550"/>
              <a:gd name="connsiteY2" fmla="*/ 411648 h 1916598"/>
              <a:gd name="connsiteX3" fmla="*/ 520700 w 971550"/>
              <a:gd name="connsiteY3" fmla="*/ 1008548 h 1916598"/>
              <a:gd name="connsiteX4" fmla="*/ 234950 w 971550"/>
              <a:gd name="connsiteY4" fmla="*/ 1618148 h 1916598"/>
              <a:gd name="connsiteX5" fmla="*/ 0 w 971550"/>
              <a:gd name="connsiteY5" fmla="*/ 1916598 h 191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1550" h="1916598">
                <a:moveTo>
                  <a:pt x="971550" y="5248"/>
                </a:moveTo>
                <a:cubicBezTo>
                  <a:pt x="892837" y="12524"/>
                  <a:pt x="666750" y="-27560"/>
                  <a:pt x="593725" y="40173"/>
                </a:cubicBezTo>
                <a:cubicBezTo>
                  <a:pt x="520700" y="107906"/>
                  <a:pt x="545571" y="250252"/>
                  <a:pt x="533400" y="411648"/>
                </a:cubicBezTo>
                <a:cubicBezTo>
                  <a:pt x="521229" y="573044"/>
                  <a:pt x="570442" y="807465"/>
                  <a:pt x="520700" y="1008548"/>
                </a:cubicBezTo>
                <a:cubicBezTo>
                  <a:pt x="470958" y="1209631"/>
                  <a:pt x="321733" y="1466806"/>
                  <a:pt x="234950" y="1618148"/>
                </a:cubicBezTo>
                <a:cubicBezTo>
                  <a:pt x="148167" y="1769490"/>
                  <a:pt x="74083" y="1843044"/>
                  <a:pt x="0" y="1916598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4052079" y="1704335"/>
            <a:ext cx="33901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C00000"/>
                </a:solidFill>
              </a:rPr>
              <a:t>最小値が必ず</a:t>
            </a:r>
            <a:r>
              <a:rPr kumimoji="1" lang="en-US" altLang="ja-JP" sz="700" dirty="0" smtClean="0">
                <a:solidFill>
                  <a:srgbClr val="C00000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C00000"/>
                </a:solidFill>
              </a:rPr>
              <a:t>となる</a:t>
            </a:r>
            <a:endParaRPr kumimoji="1" lang="en-US" altLang="ja-JP" sz="700" dirty="0" smtClean="0">
              <a:solidFill>
                <a:srgbClr val="C00000"/>
              </a:solidFill>
            </a:endParaRPr>
          </a:p>
          <a:p>
            <a:r>
              <a:rPr kumimoji="1" lang="ja-JP" altLang="en-US" sz="700" dirty="0" smtClean="0">
                <a:solidFill>
                  <a:srgbClr val="C00000"/>
                </a:solidFill>
              </a:rPr>
              <a:t>ように</a:t>
            </a:r>
            <a:r>
              <a:rPr kumimoji="1" lang="en-US" altLang="ja-JP" sz="700" dirty="0" smtClean="0">
                <a:solidFill>
                  <a:srgbClr val="C00000"/>
                </a:solidFill>
              </a:rPr>
              <a:t>w</a:t>
            </a:r>
            <a:r>
              <a:rPr kumimoji="1" lang="ja-JP" altLang="en-US" sz="700" dirty="0" smtClean="0">
                <a:solidFill>
                  <a:srgbClr val="C00000"/>
                </a:solidFill>
              </a:rPr>
              <a:t>を決める．</a:t>
            </a:r>
            <a:endParaRPr kumimoji="1" lang="en-US" altLang="ja-JP" sz="700" dirty="0" smtClean="0">
              <a:solidFill>
                <a:srgbClr val="C00000"/>
              </a:solidFill>
            </a:endParaRPr>
          </a:p>
          <a:p>
            <a:r>
              <a:rPr kumimoji="1" lang="ja-JP" altLang="en-US" sz="700" dirty="0" smtClean="0">
                <a:solidFill>
                  <a:srgbClr val="C00000"/>
                </a:solidFill>
              </a:rPr>
              <a:t>支持平面上に載る点が</a:t>
            </a:r>
            <a:endParaRPr kumimoji="1" lang="en-US" altLang="ja-JP" sz="700" dirty="0" smtClean="0">
              <a:solidFill>
                <a:srgbClr val="C00000"/>
              </a:solidFill>
            </a:endParaRPr>
          </a:p>
          <a:p>
            <a:r>
              <a:rPr lang="en-US" altLang="ja-JP" sz="700" dirty="0" smtClean="0">
                <a:solidFill>
                  <a:srgbClr val="C00000"/>
                </a:solidFill>
              </a:rPr>
              <a:t>1</a:t>
            </a:r>
            <a:r>
              <a:rPr lang="ja-JP" altLang="en-US" sz="700" dirty="0" smtClean="0">
                <a:solidFill>
                  <a:srgbClr val="C00000"/>
                </a:solidFill>
              </a:rPr>
              <a:t>になるように</a:t>
            </a:r>
            <a:r>
              <a:rPr lang="en-US" altLang="ja-JP" sz="700" dirty="0" smtClean="0">
                <a:solidFill>
                  <a:srgbClr val="C00000"/>
                </a:solidFill>
              </a:rPr>
              <a:t>w</a:t>
            </a:r>
            <a:r>
              <a:rPr lang="ja-JP" altLang="en-US" sz="700" dirty="0" smtClean="0">
                <a:solidFill>
                  <a:srgbClr val="C00000"/>
                </a:solidFill>
              </a:rPr>
              <a:t>を取っている→この点が複数なければ</a:t>
            </a:r>
            <a:endParaRPr lang="en-US" altLang="ja-JP" sz="700" dirty="0" smtClean="0">
              <a:solidFill>
                <a:srgbClr val="C00000"/>
              </a:solidFill>
            </a:endParaRPr>
          </a:p>
          <a:p>
            <a:r>
              <a:rPr lang="ja-JP" altLang="en-US" sz="700" dirty="0">
                <a:solidFill>
                  <a:srgbClr val="C00000"/>
                </a:solidFill>
              </a:rPr>
              <a:t>　</a:t>
            </a:r>
            <a:r>
              <a:rPr lang="ja-JP" altLang="en-US" sz="700" dirty="0" smtClean="0">
                <a:solidFill>
                  <a:srgbClr val="C00000"/>
                </a:solidFill>
              </a:rPr>
              <a:t>　　　　　　　　　　　　　　　　　　　　　　　　　　　ならないということではない。</a:t>
            </a:r>
            <a:endParaRPr kumimoji="1" lang="en-US" altLang="ja-JP" sz="700" dirty="0" smtClean="0">
              <a:solidFill>
                <a:srgbClr val="C00000"/>
              </a:solidFill>
            </a:endParaRPr>
          </a:p>
        </p:txBody>
      </p:sp>
      <p:sp>
        <p:nvSpPr>
          <p:cNvPr id="115" name="線吹き出し 1 (枠付き) 114"/>
          <p:cNvSpPr/>
          <p:nvPr/>
        </p:nvSpPr>
        <p:spPr>
          <a:xfrm>
            <a:off x="2898285" y="7739332"/>
            <a:ext cx="2302365" cy="687905"/>
          </a:xfrm>
          <a:prstGeom prst="borderCallout1">
            <a:avLst>
              <a:gd name="adj1" fmla="val 38075"/>
              <a:gd name="adj2" fmla="val -131"/>
              <a:gd name="adj3" fmla="val 89377"/>
              <a:gd name="adj4" fmla="val -3527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サポートベクトルが</a:t>
            </a:r>
            <a:r>
              <a:rPr lang="ja-JP" altLang="en-US" sz="1050" dirty="0" smtClean="0">
                <a:solidFill>
                  <a:schemeClr val="tx1"/>
                </a:solidFill>
              </a:rPr>
              <a:t>クラスについて</a:t>
            </a:r>
            <a:endParaRPr lang="en-US" altLang="ja-JP" sz="105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1050" dirty="0" smtClean="0">
                <a:solidFill>
                  <a:schemeClr val="tx1"/>
                </a:solidFill>
              </a:rPr>
              <a:t>1</a:t>
            </a:r>
            <a:r>
              <a:rPr lang="ja-JP" altLang="en-US" sz="1050" dirty="0" err="1" smtClean="0">
                <a:solidFill>
                  <a:schemeClr val="tx1"/>
                </a:solidFill>
              </a:rPr>
              <a:t>つだけの</a:t>
            </a:r>
            <a:r>
              <a:rPr lang="ja-JP" altLang="en-US" sz="1050" dirty="0" smtClean="0">
                <a:solidFill>
                  <a:schemeClr val="tx1"/>
                </a:solidFill>
              </a:rPr>
              <a:t>場合は良くある．</a:t>
            </a:r>
            <a:endParaRPr lang="en-US" altLang="ja-JP" sz="105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分離超平面との最短距離をとる点が</a:t>
            </a:r>
            <a:endParaRPr kumimoji="1" lang="en-US" altLang="ja-JP" sz="105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複数あるほうが特殊．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16" name="線吹き出し 1 (枠付き) 115"/>
          <p:cNvSpPr/>
          <p:nvPr/>
        </p:nvSpPr>
        <p:spPr>
          <a:xfrm>
            <a:off x="-741543" y="8255156"/>
            <a:ext cx="1436947" cy="500744"/>
          </a:xfrm>
          <a:prstGeom prst="borderCallout1">
            <a:avLst>
              <a:gd name="adj1" fmla="val 47830"/>
              <a:gd name="adj2" fmla="val 99639"/>
              <a:gd name="adj3" fmla="val -51216"/>
              <a:gd name="adj4" fmla="val 135385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サポートベクトルが</a:t>
            </a:r>
            <a:endParaRPr kumimoji="1" lang="en-US" altLang="ja-JP" sz="105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050" dirty="0" smtClean="0">
                <a:solidFill>
                  <a:schemeClr val="tx1"/>
                </a:solidFill>
              </a:rPr>
              <a:t>クラスについて偶然</a:t>
            </a:r>
            <a:endParaRPr lang="en-US" altLang="ja-JP" sz="105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050" dirty="0" smtClean="0">
                <a:solidFill>
                  <a:schemeClr val="tx1"/>
                </a:solidFill>
              </a:rPr>
              <a:t>複数とる場合もある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cxnSp>
        <p:nvCxnSpPr>
          <p:cNvPr id="117" name="直線コネクタ 116"/>
          <p:cNvCxnSpPr/>
          <p:nvPr/>
        </p:nvCxnSpPr>
        <p:spPr>
          <a:xfrm>
            <a:off x="7296150" y="1514475"/>
            <a:ext cx="812231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>
            <a:off x="4119302" y="1741478"/>
            <a:ext cx="378913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/>
          <p:cNvSpPr txBox="1"/>
          <p:nvPr/>
        </p:nvSpPr>
        <p:spPr>
          <a:xfrm>
            <a:off x="-1573623" y="4170771"/>
            <a:ext cx="214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FF0000"/>
                </a:solidFill>
              </a:rPr>
              <a:t>まじめにやるなら、</a:t>
            </a:r>
            <a:endParaRPr lang="en-US" altLang="ja-JP" sz="800" dirty="0" smtClean="0">
              <a:solidFill>
                <a:srgbClr val="FF0000"/>
              </a:solidFill>
            </a:endParaRPr>
          </a:p>
          <a:p>
            <a:r>
              <a:rPr lang="en-US" altLang="ja-JP" sz="800" dirty="0" err="1" smtClean="0">
                <a:solidFill>
                  <a:srgbClr val="FF0000"/>
                </a:solidFill>
              </a:rPr>
              <a:t>yf</a:t>
            </a:r>
            <a:r>
              <a:rPr lang="en-US" altLang="ja-JP" sz="800" dirty="0" smtClean="0">
                <a:solidFill>
                  <a:srgbClr val="FF0000"/>
                </a:solidFill>
              </a:rPr>
              <a:t>(x) </a:t>
            </a:r>
            <a:r>
              <a:rPr lang="ja-JP" altLang="en-US" sz="800" dirty="0" smtClean="0">
                <a:solidFill>
                  <a:srgbClr val="FF0000"/>
                </a:solidFill>
              </a:rPr>
              <a:t>が最小となる点をサポートベクトル</a:t>
            </a:r>
            <a:endParaRPr lang="en-US" altLang="ja-JP" sz="800" dirty="0">
              <a:solidFill>
                <a:srgbClr val="FF0000"/>
              </a:solidFill>
            </a:endParaRPr>
          </a:p>
          <a:p>
            <a:r>
              <a:rPr kumimoji="1" lang="en-US" altLang="ja-JP" sz="800" dirty="0" smtClean="0">
                <a:solidFill>
                  <a:srgbClr val="00B0F0"/>
                </a:solidFill>
              </a:rPr>
              <a:t>x^(</a:t>
            </a:r>
            <a:r>
              <a:rPr kumimoji="1" lang="en-US" altLang="ja-JP" sz="800" dirty="0" err="1" smtClean="0">
                <a:solidFill>
                  <a:srgbClr val="00B0F0"/>
                </a:solidFill>
              </a:rPr>
              <a:t>i</a:t>
            </a:r>
            <a:r>
              <a:rPr kumimoji="1" lang="en-US" altLang="ja-JP" sz="800" dirty="0" smtClean="0">
                <a:solidFill>
                  <a:srgbClr val="00B0F0"/>
                </a:solidFill>
              </a:rPr>
              <a:t>)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とし</a:t>
            </a:r>
            <a:r>
              <a:rPr kumimoji="1" lang="ja-JP" altLang="en-US" sz="800" dirty="0">
                <a:solidFill>
                  <a:srgbClr val="FF0000"/>
                </a:solidFill>
              </a:rPr>
              <a:t>て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ピックアップする</a:t>
            </a:r>
            <a:r>
              <a:rPr lang="ja-JP" altLang="en-US" sz="800" dirty="0" smtClean="0">
                <a:solidFill>
                  <a:srgbClr val="FF0000"/>
                </a:solidFill>
              </a:rPr>
              <a:t>．</a:t>
            </a:r>
            <a:endParaRPr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>
                <a:solidFill>
                  <a:srgbClr val="FF0000"/>
                </a:solidFill>
              </a:rPr>
              <a:t>　</a:t>
            </a:r>
            <a:r>
              <a:rPr lang="ja-JP" altLang="en-US" sz="800" dirty="0" smtClean="0">
                <a:solidFill>
                  <a:srgbClr val="FF0000"/>
                </a:solidFill>
              </a:rPr>
              <a:t>　　それと識別超平面との距離を最大化する．</a:t>
            </a:r>
            <a:endParaRPr kumimoji="1" lang="en-US" altLang="ja-JP" sz="800" dirty="0" smtClean="0">
              <a:solidFill>
                <a:srgbClr val="FF0000"/>
              </a:solidFill>
            </a:endParaRPr>
          </a:p>
        </p:txBody>
      </p:sp>
      <p:sp>
        <p:nvSpPr>
          <p:cNvPr id="122" name="フリーフォーム 121"/>
          <p:cNvSpPr/>
          <p:nvPr/>
        </p:nvSpPr>
        <p:spPr>
          <a:xfrm>
            <a:off x="514350" y="5133975"/>
            <a:ext cx="2062776" cy="247650"/>
          </a:xfrm>
          <a:custGeom>
            <a:avLst/>
            <a:gdLst>
              <a:gd name="connsiteX0" fmla="*/ 0 w 2019300"/>
              <a:gd name="connsiteY0" fmla="*/ 0 h 247650"/>
              <a:gd name="connsiteX1" fmla="*/ 0 w 2019300"/>
              <a:gd name="connsiteY1" fmla="*/ 0 h 247650"/>
              <a:gd name="connsiteX2" fmla="*/ 685800 w 2019300"/>
              <a:gd name="connsiteY2" fmla="*/ 0 h 247650"/>
              <a:gd name="connsiteX3" fmla="*/ 2019300 w 2019300"/>
              <a:gd name="connsiteY3" fmla="*/ 0 h 247650"/>
              <a:gd name="connsiteX4" fmla="*/ 2019300 w 2019300"/>
              <a:gd name="connsiteY4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300" h="247650">
                <a:moveTo>
                  <a:pt x="0" y="0"/>
                </a:moveTo>
                <a:lnTo>
                  <a:pt x="0" y="0"/>
                </a:lnTo>
                <a:lnTo>
                  <a:pt x="685800" y="0"/>
                </a:lnTo>
                <a:lnTo>
                  <a:pt x="2019300" y="0"/>
                </a:lnTo>
                <a:lnTo>
                  <a:pt x="2019300" y="2476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584881" y="4751165"/>
            <a:ext cx="482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直線</a:t>
            </a:r>
            <a:endParaRPr kumimoji="1" lang="ja-JP" altLang="en-US" sz="1000" dirty="0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518965" y="4768584"/>
            <a:ext cx="329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点</a:t>
            </a:r>
            <a:endParaRPr kumimoji="1" lang="ja-JP" altLang="en-US" sz="1000" dirty="0"/>
          </a:p>
        </p:txBody>
      </p:sp>
      <p:sp>
        <p:nvSpPr>
          <p:cNvPr id="126" name="フリーフォーム 125"/>
          <p:cNvSpPr/>
          <p:nvPr/>
        </p:nvSpPr>
        <p:spPr>
          <a:xfrm>
            <a:off x="-1085850" y="3409950"/>
            <a:ext cx="942975" cy="762000"/>
          </a:xfrm>
          <a:custGeom>
            <a:avLst/>
            <a:gdLst>
              <a:gd name="connsiteX0" fmla="*/ 942975 w 942975"/>
              <a:gd name="connsiteY0" fmla="*/ 0 h 904875"/>
              <a:gd name="connsiteX1" fmla="*/ 0 w 942975"/>
              <a:gd name="connsiteY1" fmla="*/ 0 h 904875"/>
              <a:gd name="connsiteX2" fmla="*/ 0 w 942975"/>
              <a:gd name="connsiteY2" fmla="*/ 904875 h 904875"/>
              <a:gd name="connsiteX0" fmla="*/ 942975 w 942975"/>
              <a:gd name="connsiteY0" fmla="*/ 0 h 762000"/>
              <a:gd name="connsiteX1" fmla="*/ 0 w 942975"/>
              <a:gd name="connsiteY1" fmla="*/ 0 h 762000"/>
              <a:gd name="connsiteX2" fmla="*/ 0 w 942975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975" h="762000">
                <a:moveTo>
                  <a:pt x="942975" y="0"/>
                </a:moveTo>
                <a:lnTo>
                  <a:pt x="0" y="0"/>
                </a:lnTo>
                <a:lnTo>
                  <a:pt x="0" y="7620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フリーフォーム 126"/>
          <p:cNvSpPr/>
          <p:nvPr/>
        </p:nvSpPr>
        <p:spPr>
          <a:xfrm>
            <a:off x="-1438275" y="4591050"/>
            <a:ext cx="4244549" cy="403475"/>
          </a:xfrm>
          <a:custGeom>
            <a:avLst/>
            <a:gdLst>
              <a:gd name="connsiteX0" fmla="*/ 0 w 4133850"/>
              <a:gd name="connsiteY0" fmla="*/ 0 h 295275"/>
              <a:gd name="connsiteX1" fmla="*/ 0 w 4133850"/>
              <a:gd name="connsiteY1" fmla="*/ 104775 h 295275"/>
              <a:gd name="connsiteX2" fmla="*/ 104775 w 4133850"/>
              <a:gd name="connsiteY2" fmla="*/ 95250 h 295275"/>
              <a:gd name="connsiteX3" fmla="*/ 4133850 w 4133850"/>
              <a:gd name="connsiteY3" fmla="*/ 95250 h 295275"/>
              <a:gd name="connsiteX4" fmla="*/ 4133850 w 4133850"/>
              <a:gd name="connsiteY4" fmla="*/ 295275 h 295275"/>
              <a:gd name="connsiteX0" fmla="*/ 0 w 4138613"/>
              <a:gd name="connsiteY0" fmla="*/ 0 h 234273"/>
              <a:gd name="connsiteX1" fmla="*/ 0 w 4138613"/>
              <a:gd name="connsiteY1" fmla="*/ 104775 h 234273"/>
              <a:gd name="connsiteX2" fmla="*/ 104775 w 4138613"/>
              <a:gd name="connsiteY2" fmla="*/ 95250 h 234273"/>
              <a:gd name="connsiteX3" fmla="*/ 4133850 w 4138613"/>
              <a:gd name="connsiteY3" fmla="*/ 95250 h 234273"/>
              <a:gd name="connsiteX4" fmla="*/ 4138613 w 4138613"/>
              <a:gd name="connsiteY4" fmla="*/ 234273 h 234273"/>
              <a:gd name="connsiteX0" fmla="*/ 0 w 4138613"/>
              <a:gd name="connsiteY0" fmla="*/ 0 h 234273"/>
              <a:gd name="connsiteX1" fmla="*/ 0 w 4138613"/>
              <a:gd name="connsiteY1" fmla="*/ 104775 h 234273"/>
              <a:gd name="connsiteX2" fmla="*/ 4133850 w 4138613"/>
              <a:gd name="connsiteY2" fmla="*/ 95250 h 234273"/>
              <a:gd name="connsiteX3" fmla="*/ 4138613 w 4138613"/>
              <a:gd name="connsiteY3" fmla="*/ 234273 h 234273"/>
              <a:gd name="connsiteX0" fmla="*/ 0 w 4138613"/>
              <a:gd name="connsiteY0" fmla="*/ 0 h 234273"/>
              <a:gd name="connsiteX1" fmla="*/ 0 w 4138613"/>
              <a:gd name="connsiteY1" fmla="*/ 104775 h 234273"/>
              <a:gd name="connsiteX2" fmla="*/ 4138612 w 4138613"/>
              <a:gd name="connsiteY2" fmla="*/ 107451 h 234273"/>
              <a:gd name="connsiteX3" fmla="*/ 4138613 w 4138613"/>
              <a:gd name="connsiteY3" fmla="*/ 234273 h 234273"/>
              <a:gd name="connsiteX0" fmla="*/ 0 w 4138613"/>
              <a:gd name="connsiteY0" fmla="*/ 0 h 234273"/>
              <a:gd name="connsiteX1" fmla="*/ 0 w 4138613"/>
              <a:gd name="connsiteY1" fmla="*/ 104775 h 234273"/>
              <a:gd name="connsiteX2" fmla="*/ 4138612 w 4138613"/>
              <a:gd name="connsiteY2" fmla="*/ 99318 h 234273"/>
              <a:gd name="connsiteX3" fmla="*/ 4138613 w 4138613"/>
              <a:gd name="connsiteY3" fmla="*/ 234273 h 234273"/>
              <a:gd name="connsiteX0" fmla="*/ 0 w 4138613"/>
              <a:gd name="connsiteY0" fmla="*/ 0 h 234273"/>
              <a:gd name="connsiteX1" fmla="*/ 0 w 4138613"/>
              <a:gd name="connsiteY1" fmla="*/ 104775 h 234273"/>
              <a:gd name="connsiteX2" fmla="*/ 4138612 w 4138613"/>
              <a:gd name="connsiteY2" fmla="*/ 107452 h 234273"/>
              <a:gd name="connsiteX3" fmla="*/ 4138613 w 4138613"/>
              <a:gd name="connsiteY3" fmla="*/ 234273 h 234273"/>
              <a:gd name="connsiteX0" fmla="*/ 0 w 4138613"/>
              <a:gd name="connsiteY0" fmla="*/ 0 h 234273"/>
              <a:gd name="connsiteX1" fmla="*/ 0 w 4138613"/>
              <a:gd name="connsiteY1" fmla="*/ 104775 h 234273"/>
              <a:gd name="connsiteX2" fmla="*/ 4138612 w 4138613"/>
              <a:gd name="connsiteY2" fmla="*/ 107452 h 234273"/>
              <a:gd name="connsiteX3" fmla="*/ 4138613 w 4138613"/>
              <a:gd name="connsiteY3" fmla="*/ 234273 h 234273"/>
              <a:gd name="connsiteX0" fmla="*/ 0 w 4138613"/>
              <a:gd name="connsiteY0" fmla="*/ 0 h 205805"/>
              <a:gd name="connsiteX1" fmla="*/ 0 w 4138613"/>
              <a:gd name="connsiteY1" fmla="*/ 104775 h 205805"/>
              <a:gd name="connsiteX2" fmla="*/ 4138612 w 4138613"/>
              <a:gd name="connsiteY2" fmla="*/ 107452 h 205805"/>
              <a:gd name="connsiteX3" fmla="*/ 4138613 w 4138613"/>
              <a:gd name="connsiteY3" fmla="*/ 205805 h 20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8613" h="205805">
                <a:moveTo>
                  <a:pt x="0" y="0"/>
                </a:moveTo>
                <a:lnTo>
                  <a:pt x="0" y="104775"/>
                </a:lnTo>
                <a:lnTo>
                  <a:pt x="4138612" y="107452"/>
                </a:lnTo>
                <a:cubicBezTo>
                  <a:pt x="4138612" y="149726"/>
                  <a:pt x="4138613" y="163531"/>
                  <a:pt x="4138613" y="205805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テキスト ボックス 1024"/>
          <p:cNvSpPr txBox="1"/>
          <p:nvPr/>
        </p:nvSpPr>
        <p:spPr>
          <a:xfrm>
            <a:off x="6813256" y="1949733"/>
            <a:ext cx="1405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C00000"/>
                </a:solidFill>
              </a:rPr>
              <a:t>誤差＋正則化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kumimoji="1" lang="ja-JP" altLang="en-US" sz="800" dirty="0" smtClean="0">
                <a:solidFill>
                  <a:srgbClr val="C00000"/>
                </a:solidFill>
              </a:rPr>
              <a:t>で言うと正則化部に相当</a:t>
            </a:r>
            <a:endParaRPr kumimoji="1" lang="ja-JP" altLang="en-US" sz="800" dirty="0">
              <a:solidFill>
                <a:srgbClr val="C00000"/>
              </a:solidFill>
            </a:endParaRPr>
          </a:p>
        </p:txBody>
      </p:sp>
      <p:sp>
        <p:nvSpPr>
          <p:cNvPr id="1027" name="テキスト ボックス 1026"/>
          <p:cNvSpPr txBox="1"/>
          <p:nvPr/>
        </p:nvSpPr>
        <p:spPr>
          <a:xfrm>
            <a:off x="4918517" y="1685285"/>
            <a:ext cx="3207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C00000"/>
                </a:solidFill>
              </a:rPr>
              <a:t>※</a:t>
            </a:r>
            <a:r>
              <a:rPr kumimoji="1" lang="ja-JP" altLang="en-US" sz="800" dirty="0" smtClean="0">
                <a:solidFill>
                  <a:srgbClr val="C00000"/>
                </a:solidFill>
              </a:rPr>
              <a:t>完璧に学習されているので誤差がなく、正則化項のみを最小化する</a:t>
            </a:r>
            <a:endParaRPr kumimoji="1" lang="ja-JP" altLang="en-US" sz="800" dirty="0">
              <a:solidFill>
                <a:srgbClr val="C00000"/>
              </a:solidFill>
            </a:endParaRPr>
          </a:p>
        </p:txBody>
      </p:sp>
      <p:cxnSp>
        <p:nvCxnSpPr>
          <p:cNvPr id="1029" name="直線矢印コネクタ 1028"/>
          <p:cNvCxnSpPr/>
          <p:nvPr/>
        </p:nvCxnSpPr>
        <p:spPr>
          <a:xfrm>
            <a:off x="-968261" y="4725324"/>
            <a:ext cx="0" cy="2894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テキスト ボックス 1029"/>
          <p:cNvSpPr txBox="1"/>
          <p:nvPr/>
        </p:nvSpPr>
        <p:spPr>
          <a:xfrm>
            <a:off x="-1542366" y="5034307"/>
            <a:ext cx="16065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これだと面倒くさい．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kumimoji="1" lang="ja-JP" altLang="en-US" sz="800" dirty="0" smtClean="0">
                <a:solidFill>
                  <a:srgbClr val="FF0000"/>
                </a:solidFill>
              </a:rPr>
              <a:t>もう</a:t>
            </a:r>
            <a:r>
              <a:rPr kumimoji="1" lang="en-US" altLang="ja-JP" sz="800" dirty="0" smtClean="0">
                <a:solidFill>
                  <a:srgbClr val="CC66FF"/>
                </a:solidFill>
              </a:rPr>
              <a:t>f(x)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は絶対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1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以上の値をとるものと仮定して話をすすめてしまう．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 smtClean="0">
                <a:solidFill>
                  <a:srgbClr val="FF0000"/>
                </a:solidFill>
              </a:rPr>
              <a:t>一番近い点では絶対</a:t>
            </a:r>
            <a:r>
              <a:rPr lang="en-US" altLang="ja-JP" sz="800" dirty="0" smtClean="0">
                <a:solidFill>
                  <a:srgbClr val="FF0000"/>
                </a:solidFill>
              </a:rPr>
              <a:t>f(x)</a:t>
            </a:r>
            <a:r>
              <a:rPr lang="ja-JP" altLang="en-US" sz="800" dirty="0" smtClean="0">
                <a:solidFill>
                  <a:srgbClr val="FF0000"/>
                </a:solidFill>
              </a:rPr>
              <a:t>＝</a:t>
            </a:r>
            <a:r>
              <a:rPr lang="en-US" altLang="ja-JP" sz="800" dirty="0" smtClean="0">
                <a:solidFill>
                  <a:srgbClr val="FF0000"/>
                </a:solidFill>
              </a:rPr>
              <a:t>1</a:t>
            </a:r>
            <a:r>
              <a:rPr lang="ja-JP" altLang="en-US" sz="800" dirty="0" smtClean="0">
                <a:solidFill>
                  <a:srgbClr val="FF0000"/>
                </a:solidFill>
              </a:rPr>
              <a:t>になると決めてしまう．つまり、自動的に最小点をピックアップしていることになる．そういう制約</a:t>
            </a:r>
            <a:r>
              <a:rPr lang="ja-JP" altLang="en-US" sz="800" dirty="0">
                <a:solidFill>
                  <a:srgbClr val="FF0000"/>
                </a:solidFill>
              </a:rPr>
              <a:t>条件</a:t>
            </a:r>
            <a:r>
              <a:rPr lang="ja-JP" altLang="en-US" sz="800" dirty="0" smtClean="0">
                <a:solidFill>
                  <a:srgbClr val="FF0000"/>
                </a:solidFill>
              </a:rPr>
              <a:t>だと考える．</a:t>
            </a:r>
            <a:endParaRPr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 smtClean="0">
                <a:solidFill>
                  <a:srgbClr val="FF0000"/>
                </a:solidFill>
              </a:rPr>
              <a:t>かならずそういう点が</a:t>
            </a:r>
            <a:endParaRPr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 smtClean="0">
                <a:solidFill>
                  <a:srgbClr val="FF0000"/>
                </a:solidFill>
              </a:rPr>
              <a:t>存在する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ように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w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を設定する．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 smtClean="0">
                <a:solidFill>
                  <a:srgbClr val="FF0000"/>
                </a:solidFill>
              </a:rPr>
              <a:t>同じ</a:t>
            </a:r>
            <a:r>
              <a:rPr lang="en-US" altLang="ja-JP" sz="800" dirty="0" smtClean="0">
                <a:solidFill>
                  <a:srgbClr val="FF0000"/>
                </a:solidFill>
              </a:rPr>
              <a:t>w</a:t>
            </a:r>
            <a:r>
              <a:rPr lang="ja-JP" altLang="en-US" sz="800" dirty="0" smtClean="0">
                <a:solidFill>
                  <a:srgbClr val="FF0000"/>
                </a:solidFill>
              </a:rPr>
              <a:t>なら、最小以外の全ての</a:t>
            </a:r>
            <a:r>
              <a:rPr lang="en-US" altLang="ja-JP" sz="800" dirty="0" smtClean="0">
                <a:solidFill>
                  <a:srgbClr val="FF0000"/>
                </a:solidFill>
              </a:rPr>
              <a:t>f(x)</a:t>
            </a:r>
            <a:r>
              <a:rPr lang="ja-JP" altLang="en-US" sz="800" dirty="0" smtClean="0">
                <a:solidFill>
                  <a:srgbClr val="FF0000"/>
                </a:solidFill>
              </a:rPr>
              <a:t>は</a:t>
            </a:r>
            <a:r>
              <a:rPr lang="en-US" altLang="ja-JP" sz="800" dirty="0" smtClean="0">
                <a:solidFill>
                  <a:srgbClr val="FF0000"/>
                </a:solidFill>
              </a:rPr>
              <a:t>1</a:t>
            </a:r>
            <a:r>
              <a:rPr lang="ja-JP" altLang="en-US" sz="800" dirty="0" smtClean="0">
                <a:solidFill>
                  <a:srgbClr val="FF0000"/>
                </a:solidFill>
              </a:rPr>
              <a:t>より大きくなるので、これでよい．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-1527837" y="6713451"/>
            <a:ext cx="1606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C00000"/>
                </a:solidFill>
              </a:rPr>
              <a:t>そういう制約を満たした上で、</a:t>
            </a:r>
            <a:endParaRPr kumimoji="1" lang="en-US" altLang="ja-JP" sz="800" dirty="0" smtClean="0">
              <a:solidFill>
                <a:srgbClr val="C00000"/>
              </a:solidFill>
            </a:endParaRPr>
          </a:p>
          <a:p>
            <a:r>
              <a:rPr kumimoji="1" lang="en-US" altLang="ja-JP" sz="800" dirty="0" smtClean="0">
                <a:solidFill>
                  <a:srgbClr val="C00000"/>
                </a:solidFill>
              </a:rPr>
              <a:t>w</a:t>
            </a:r>
            <a:r>
              <a:rPr kumimoji="1" lang="ja-JP" altLang="en-US" sz="800" dirty="0" smtClean="0">
                <a:solidFill>
                  <a:srgbClr val="C00000"/>
                </a:solidFill>
              </a:rPr>
              <a:t>をグリグリ回したときに、</a:t>
            </a:r>
            <a:endParaRPr kumimoji="1"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 smtClean="0">
                <a:solidFill>
                  <a:srgbClr val="C00000"/>
                </a:solidFill>
              </a:rPr>
              <a:t>一番マージンが大きくなるような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en-US" altLang="ja-JP" sz="800" dirty="0" smtClean="0">
                <a:solidFill>
                  <a:srgbClr val="C00000"/>
                </a:solidFill>
              </a:rPr>
              <a:t>w</a:t>
            </a:r>
            <a:r>
              <a:rPr lang="ja-JP" altLang="en-US" sz="800" dirty="0" smtClean="0">
                <a:solidFill>
                  <a:srgbClr val="C00000"/>
                </a:solidFill>
              </a:rPr>
              <a:t>を採用する．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cxnSp>
        <p:nvCxnSpPr>
          <p:cNvPr id="136" name="直線矢印コネクタ 135"/>
          <p:cNvCxnSpPr/>
          <p:nvPr/>
        </p:nvCxnSpPr>
        <p:spPr>
          <a:xfrm>
            <a:off x="-968261" y="6547332"/>
            <a:ext cx="0" cy="179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円/楕円 1030"/>
          <p:cNvSpPr/>
          <p:nvPr/>
        </p:nvSpPr>
        <p:spPr>
          <a:xfrm rot="19917227">
            <a:off x="1866710" y="2736881"/>
            <a:ext cx="320204" cy="2855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フリーフォーム 1032"/>
          <p:cNvSpPr/>
          <p:nvPr/>
        </p:nvSpPr>
        <p:spPr>
          <a:xfrm>
            <a:off x="-238125" y="2981325"/>
            <a:ext cx="2133600" cy="3952875"/>
          </a:xfrm>
          <a:custGeom>
            <a:avLst/>
            <a:gdLst>
              <a:gd name="connsiteX0" fmla="*/ 2133600 w 2133600"/>
              <a:gd name="connsiteY0" fmla="*/ 0 h 3952875"/>
              <a:gd name="connsiteX1" fmla="*/ 1057275 w 2133600"/>
              <a:gd name="connsiteY1" fmla="*/ 0 h 3952875"/>
              <a:gd name="connsiteX2" fmla="*/ 1057275 w 2133600"/>
              <a:gd name="connsiteY2" fmla="*/ 533400 h 3952875"/>
              <a:gd name="connsiteX3" fmla="*/ 742950 w 2133600"/>
              <a:gd name="connsiteY3" fmla="*/ 533400 h 3952875"/>
              <a:gd name="connsiteX4" fmla="*/ 733425 w 2133600"/>
              <a:gd name="connsiteY4" fmla="*/ 647700 h 3952875"/>
              <a:gd name="connsiteX5" fmla="*/ 733425 w 2133600"/>
              <a:gd name="connsiteY5" fmla="*/ 1876425 h 3952875"/>
              <a:gd name="connsiteX6" fmla="*/ 657225 w 2133600"/>
              <a:gd name="connsiteY6" fmla="*/ 1924050 h 3952875"/>
              <a:gd name="connsiteX7" fmla="*/ 276225 w 2133600"/>
              <a:gd name="connsiteY7" fmla="*/ 1924050 h 3952875"/>
              <a:gd name="connsiteX8" fmla="*/ 276225 w 2133600"/>
              <a:gd name="connsiteY8" fmla="*/ 3952875 h 3952875"/>
              <a:gd name="connsiteX9" fmla="*/ 0 w 2133600"/>
              <a:gd name="connsiteY9" fmla="*/ 3952875 h 395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3600" h="3952875">
                <a:moveTo>
                  <a:pt x="2133600" y="0"/>
                </a:moveTo>
                <a:lnTo>
                  <a:pt x="1057275" y="0"/>
                </a:lnTo>
                <a:lnTo>
                  <a:pt x="1057275" y="533400"/>
                </a:lnTo>
                <a:lnTo>
                  <a:pt x="742950" y="533400"/>
                </a:lnTo>
                <a:lnTo>
                  <a:pt x="733425" y="647700"/>
                </a:lnTo>
                <a:lnTo>
                  <a:pt x="733425" y="1876425"/>
                </a:lnTo>
                <a:lnTo>
                  <a:pt x="657225" y="1924050"/>
                </a:lnTo>
                <a:lnTo>
                  <a:pt x="276225" y="1924050"/>
                </a:lnTo>
                <a:lnTo>
                  <a:pt x="276225" y="3952875"/>
                </a:lnTo>
                <a:lnTo>
                  <a:pt x="0" y="3952875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9315069" y="5998239"/>
            <a:ext cx="130629" cy="130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4" name="直線コネクタ 123"/>
          <p:cNvCxnSpPr/>
          <p:nvPr/>
        </p:nvCxnSpPr>
        <p:spPr>
          <a:xfrm>
            <a:off x="8296165" y="6309456"/>
            <a:ext cx="1253094" cy="1325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8702898" y="6733469"/>
            <a:ext cx="130629" cy="130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/>
          <p:cNvCxnSpPr/>
          <p:nvPr/>
        </p:nvCxnSpPr>
        <p:spPr>
          <a:xfrm>
            <a:off x="8548714" y="5818928"/>
            <a:ext cx="1382372" cy="143963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テキスト ボックス 129"/>
              <p:cNvSpPr txBox="1"/>
              <p:nvPr/>
            </p:nvSpPr>
            <p:spPr>
              <a:xfrm>
                <a:off x="9482823" y="5952538"/>
                <a:ext cx="448263" cy="176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n-US" altLang="ja-JP" sz="1100" dirty="0">
                          <a:solidFill>
                            <a:srgbClr val="92D050"/>
                          </a:solidFill>
                        </a:rPr>
                        <m:t>(</m:t>
                      </m:r>
                      <m:sSup>
                        <m:sSupPr>
                          <m:ctrlPr>
                            <a:rPr lang="en-US" altLang="ja-JP" sz="11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ja-JP" sz="1100" dirty="0">
                          <a:solidFill>
                            <a:srgbClr val="92D050"/>
                          </a:solidFill>
                        </a:rPr>
                        <m:t>)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30" name="テキスト ボックス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823" y="5952538"/>
                <a:ext cx="448263" cy="176330"/>
              </a:xfrm>
              <a:prstGeom prst="rect">
                <a:avLst/>
              </a:prstGeom>
              <a:blipFill rotWithShape="0">
                <a:blip r:embed="rId14"/>
                <a:stretch>
                  <a:fillRect l="-10959" t="-3448" r="-10959" b="-344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/>
              <p:cNvSpPr txBox="1"/>
              <p:nvPr/>
            </p:nvSpPr>
            <p:spPr>
              <a:xfrm>
                <a:off x="8268240" y="6896159"/>
                <a:ext cx="448264" cy="176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n-US" altLang="ja-JP" sz="1100" dirty="0">
                          <a:solidFill>
                            <a:srgbClr val="92D050"/>
                          </a:solidFill>
                        </a:rPr>
                        <m:t>(</m:t>
                      </m:r>
                      <m:sSup>
                        <m:sSupPr>
                          <m:ctrlPr>
                            <a:rPr lang="en-US" altLang="ja-JP" sz="11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ja-JP" sz="1100" dirty="0">
                          <a:solidFill>
                            <a:srgbClr val="92D050"/>
                          </a:solidFill>
                        </a:rPr>
                        <m:t>)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240" y="6896159"/>
                <a:ext cx="448264" cy="176330"/>
              </a:xfrm>
              <a:prstGeom prst="rect">
                <a:avLst/>
              </a:prstGeom>
              <a:blipFill rotWithShape="0">
                <a:blip r:embed="rId15"/>
                <a:stretch>
                  <a:fillRect l="-10811" t="-3448" r="-10811" b="-344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線矢印コネクタ 131"/>
          <p:cNvCxnSpPr>
            <a:stCxn id="134" idx="1"/>
            <a:endCxn id="120" idx="2"/>
          </p:cNvCxnSpPr>
          <p:nvPr/>
        </p:nvCxnSpPr>
        <p:spPr>
          <a:xfrm flipV="1">
            <a:off x="9366082" y="6128868"/>
            <a:ext cx="14302" cy="51715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/>
          <p:cNvCxnSpPr/>
          <p:nvPr/>
        </p:nvCxnSpPr>
        <p:spPr>
          <a:xfrm flipV="1">
            <a:off x="9371868" y="6312621"/>
            <a:ext cx="327889" cy="33767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円/楕円 133"/>
          <p:cNvSpPr/>
          <p:nvPr/>
        </p:nvSpPr>
        <p:spPr>
          <a:xfrm>
            <a:off x="9363446" y="6643387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7" name="直線矢印コネクタ 136"/>
          <p:cNvCxnSpPr>
            <a:stCxn id="134" idx="3"/>
            <a:endCxn id="128" idx="3"/>
          </p:cNvCxnSpPr>
          <p:nvPr/>
        </p:nvCxnSpPr>
        <p:spPr>
          <a:xfrm flipH="1">
            <a:off x="8833527" y="6658751"/>
            <a:ext cx="532555" cy="14003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/>
              <p:cNvSpPr txBox="1"/>
              <p:nvPr/>
            </p:nvSpPr>
            <p:spPr>
              <a:xfrm>
                <a:off x="9527111" y="6465656"/>
                <a:ext cx="1783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ja-JP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111" y="6465656"/>
                <a:ext cx="178382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17241" r="-68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テキスト ボックス 138"/>
              <p:cNvSpPr txBox="1"/>
              <p:nvPr/>
            </p:nvSpPr>
            <p:spPr>
              <a:xfrm>
                <a:off x="9169218" y="5477287"/>
                <a:ext cx="2148634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ja-JP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ja-JP" altLang="en-US" sz="14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n-US" altLang="ja-JP" sz="1400" dirty="0">
                          <a:solidFill>
                            <a:srgbClr val="92D050"/>
                          </a:solidFill>
                        </a:rPr>
                        <m:t>(</m:t>
                      </m:r>
                      <m:sSup>
                        <m:sSupPr>
                          <m:ctrlPr>
                            <a:rPr lang="en-US" altLang="ja-JP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4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ja-JP" sz="1400" dirty="0">
                          <a:solidFill>
                            <a:srgbClr val="92D050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ja-JP" sz="14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ja-JP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ja-JP" altLang="en-US" sz="14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n-US" altLang="ja-JP" sz="1400" dirty="0">
                          <a:solidFill>
                            <a:srgbClr val="92D050"/>
                          </a:solidFill>
                        </a:rPr>
                        <m:t>(</m:t>
                      </m:r>
                      <m:sSup>
                        <m:sSupPr>
                          <m:ctrlPr>
                            <a:rPr lang="en-US" altLang="ja-JP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4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1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ja-JP" sz="1400" dirty="0">
                          <a:solidFill>
                            <a:srgbClr val="92D050"/>
                          </a:solidFill>
                        </a:rPr>
                        <m:t>)</m:t>
                      </m:r>
                    </m:oMath>
                  </m:oMathPara>
                </a14:m>
                <a:endParaRPr lang="ja-JP" altLang="en-US" sz="1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39" name="テキスト ボックス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218" y="5477287"/>
                <a:ext cx="2148634" cy="224357"/>
              </a:xfrm>
              <a:prstGeom prst="rect">
                <a:avLst/>
              </a:prstGeom>
              <a:blipFill rotWithShape="0">
                <a:blip r:embed="rId17"/>
                <a:stretch>
                  <a:fillRect t="-8333" b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テキスト ボックス 139"/>
              <p:cNvSpPr txBox="1"/>
              <p:nvPr/>
            </p:nvSpPr>
            <p:spPr>
              <a:xfrm>
                <a:off x="8168351" y="8315423"/>
                <a:ext cx="3928024" cy="3456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1100" b="0" dirty="0" smtClean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1" lang="en-US" altLang="ja-JP" sz="1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1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ja-JP" sz="11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11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(</m:t>
                    </m:r>
                    <m:sSup>
                      <m:sSupPr>
                        <m:ctrlP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)</m:t>
                    </m:r>
                    <m:r>
                      <a:rPr lang="ja-JP" altLang="en-US" sz="11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(</m:t>
                    </m:r>
                    <m:sSup>
                      <m:sSupPr>
                        <m:ctrlP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)</m:t>
                    </m:r>
                    <m:r>
                      <m:rPr>
                        <m:nor/>
                      </m:rPr>
                      <a:rPr lang="en-US" altLang="ja-JP" sz="11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ja-JP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ja-JP" sz="1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1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sz="1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ja-JP" altLang="en-US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sz="11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11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11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(</m:t>
                    </m:r>
                    <m:sSup>
                      <m:sSupPr>
                        <m:ctrlP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)</m:t>
                    </m:r>
                    <m:r>
                      <a:rPr lang="ja-JP" altLang="en-US" sz="11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(</m:t>
                    </m:r>
                    <m:sSup>
                      <m:sSupPr>
                        <m:ctrlP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)</m:t>
                    </m:r>
                    <m:r>
                      <m:rPr>
                        <m:nor/>
                      </m:rPr>
                      <a:rPr lang="en-US" altLang="ja-JP" sz="1100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ja-JP" sz="1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1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ja-JP" sz="1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ja-JP" altLang="en-US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ja-JP" sz="11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11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(</m:t>
                    </m:r>
                    <m:sSup>
                      <m:sSupPr>
                        <m:ctrlP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)</m:t>
                    </m:r>
                    <m:r>
                      <a:rPr lang="ja-JP" altLang="en-US" sz="11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(</m:t>
                    </m:r>
                    <m:sSup>
                      <m:sSupPr>
                        <m:ctrlP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)</m:t>
                    </m:r>
                  </m:oMath>
                </a14:m>
                <a:endParaRPr lang="en-US" altLang="ja-JP" sz="1100" dirty="0" smtClean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40" name="テキスト ボックス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351" y="8315423"/>
                <a:ext cx="3928024" cy="345607"/>
              </a:xfrm>
              <a:prstGeom prst="rect">
                <a:avLst/>
              </a:prstGeom>
              <a:blipFill rotWithShape="0">
                <a:blip r:embed="rId18"/>
                <a:stretch>
                  <a:fillRect l="-932" r="-466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コネクタ 140"/>
          <p:cNvCxnSpPr/>
          <p:nvPr/>
        </p:nvCxnSpPr>
        <p:spPr>
          <a:xfrm>
            <a:off x="8471707" y="8693180"/>
            <a:ext cx="9000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/>
          <p:cNvCxnSpPr/>
          <p:nvPr/>
        </p:nvCxnSpPr>
        <p:spPr>
          <a:xfrm>
            <a:off x="9806754" y="8693180"/>
            <a:ext cx="94536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/>
          <p:cNvCxnSpPr/>
          <p:nvPr/>
        </p:nvCxnSpPr>
        <p:spPr>
          <a:xfrm>
            <a:off x="11135774" y="8693180"/>
            <a:ext cx="945361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/>
              <p:cNvSpPr/>
              <p:nvPr/>
            </p:nvSpPr>
            <p:spPr>
              <a:xfrm>
                <a:off x="8517541" y="8681648"/>
                <a:ext cx="901144" cy="268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altLang="ja-JP" sz="1100" dirty="0" smtClean="0">
                          <a:solidFill>
                            <a:srgbClr val="0000FF"/>
                          </a:solidFill>
                        </a:rPr>
                        <m:t>(</m:t>
                      </m:r>
                      <m:sSup>
                        <m:sSupPr>
                          <m:ctrlP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ja-JP" sz="11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ja-JP" sz="1100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</m:oMath>
                  </m:oMathPara>
                </a14:m>
                <a:endParaRPr lang="ja-JP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541" y="8681648"/>
                <a:ext cx="901144" cy="268663"/>
              </a:xfrm>
              <a:prstGeom prst="rect">
                <a:avLst/>
              </a:prstGeom>
              <a:blipFill rotWithShape="0">
                <a:blip r:embed="rId19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正方形/長方形 144"/>
              <p:cNvSpPr/>
              <p:nvPr/>
            </p:nvSpPr>
            <p:spPr>
              <a:xfrm>
                <a:off x="9870962" y="8681648"/>
                <a:ext cx="901144" cy="268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altLang="ja-JP" sz="1100" dirty="0" smtClean="0">
                          <a:solidFill>
                            <a:srgbClr val="0000FF"/>
                          </a:solidFill>
                        </a:rPr>
                        <m:t>(</m:t>
                      </m:r>
                      <m:sSup>
                        <m:sSupPr>
                          <m:ctrlP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ja-JP" sz="11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11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ja-JP" sz="1100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</m:oMath>
                  </m:oMathPara>
                </a14:m>
                <a:endParaRPr lang="ja-JP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5" name="正方形/長方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962" y="8681648"/>
                <a:ext cx="901144" cy="268663"/>
              </a:xfrm>
              <a:prstGeom prst="rect">
                <a:avLst/>
              </a:prstGeom>
              <a:blipFill rotWithShape="0">
                <a:blip r:embed="rId20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正方形/長方形 145"/>
              <p:cNvSpPr/>
              <p:nvPr/>
            </p:nvSpPr>
            <p:spPr>
              <a:xfrm>
                <a:off x="11180406" y="8681648"/>
                <a:ext cx="901144" cy="268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altLang="ja-JP" sz="1100" dirty="0" smtClean="0">
                          <a:solidFill>
                            <a:srgbClr val="0000FF"/>
                          </a:solidFill>
                        </a:rPr>
                        <m:t>(</m:t>
                      </m:r>
                      <m:sSup>
                        <m:sSupPr>
                          <m:ctrlP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11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ja-JP" sz="11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11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sz="11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ja-JP" sz="1100" dirty="0" smtClean="0">
                          <a:solidFill>
                            <a:srgbClr val="0000FF"/>
                          </a:solidFill>
                        </a:rPr>
                        <m:t>)</m:t>
                      </m:r>
                    </m:oMath>
                  </m:oMathPara>
                </a14:m>
                <a:endParaRPr lang="ja-JP" altLang="en-US" sz="1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6" name="正方形/長方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0406" y="8681648"/>
                <a:ext cx="901144" cy="268663"/>
              </a:xfrm>
              <a:prstGeom prst="rect">
                <a:avLst/>
              </a:prstGeom>
              <a:blipFill rotWithShape="0">
                <a:blip r:embed="rId21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テキスト ボックス 146"/>
              <p:cNvSpPr txBox="1"/>
              <p:nvPr/>
            </p:nvSpPr>
            <p:spPr>
              <a:xfrm>
                <a:off x="8204264" y="9015834"/>
                <a:ext cx="3831147" cy="94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1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1100" dirty="0" smtClean="0"/>
                  <a:t>は</a:t>
                </a:r>
                <a:r>
                  <a:rPr lang="ja-JP" altLang="en-US" sz="1100" dirty="0"/>
                  <a:t>サポートベクトル</a:t>
                </a:r>
                <a14:m>
                  <m:oMath xmlns:m="http://schemas.openxmlformats.org/officeDocument/2006/math">
                    <m:r>
                      <a:rPr lang="ja-JP" altLang="en-US" sz="11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(</m:t>
                    </m:r>
                    <m:sSup>
                      <m:sSupPr>
                        <m:ctrlP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1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)</m:t>
                    </m:r>
                  </m:oMath>
                </a14:m>
                <a:r>
                  <a:rPr lang="ja-JP" altLang="en-US" sz="1100" dirty="0" smtClean="0"/>
                  <a:t>の線形結合になる．</a:t>
                </a:r>
                <a:r>
                  <a:rPr lang="ja-JP" altLang="en-US" sz="1100" dirty="0"/>
                  <a:t>よって，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ja-JP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ja-JP" altLang="en-US" sz="1100" dirty="0" smtClean="0"/>
                  <a:t>を求めるときに必ずサポートベクトル</a:t>
                </a:r>
                <a14:m>
                  <m:oMath xmlns:m="http://schemas.openxmlformats.org/officeDocument/2006/math">
                    <m:r>
                      <a:rPr lang="ja-JP" altLang="en-US" sz="11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(</m:t>
                    </m:r>
                    <m:sSup>
                      <m:sSupPr>
                        <m:ctrlP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1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m:rPr>
                        <m:nor/>
                      </m:rPr>
                      <a:rPr lang="en-US" altLang="ja-JP" sz="1100" dirty="0">
                        <a:solidFill>
                          <a:srgbClr val="92D050"/>
                        </a:solidFill>
                      </a:rPr>
                      <m:t>)</m:t>
                    </m:r>
                  </m:oMath>
                </a14:m>
                <a:r>
                  <a:rPr lang="ja-JP" altLang="en-US" sz="1100" dirty="0" smtClean="0"/>
                  <a:t>同士の内積を取ったものが項として出てくる．</a:t>
                </a:r>
                <a:endParaRPr lang="en-US" altLang="ja-JP" sz="1100" dirty="0" smtClean="0"/>
              </a:p>
              <a:p>
                <a:r>
                  <a:rPr lang="ja-JP" altLang="en-US" sz="1100" dirty="0" smtClean="0"/>
                  <a:t>だから</a:t>
                </a:r>
                <a:r>
                  <a:rPr lang="ja-JP" altLang="en-US" sz="1100" dirty="0" smtClean="0">
                    <a:solidFill>
                      <a:srgbClr val="0000FF"/>
                    </a:solidFill>
                  </a:rPr>
                  <a:t>カーネル関数</a:t>
                </a:r>
                <a:r>
                  <a:rPr lang="ja-JP" altLang="en-US" sz="1100" dirty="0" smtClean="0"/>
                  <a:t>が必要となる．ただし，これは</a:t>
                </a:r>
                <a:r>
                  <a:rPr lang="ja-JP" altLang="en-US" sz="1100" dirty="0" smtClean="0">
                    <a:solidFill>
                      <a:srgbClr val="0000FF"/>
                    </a:solidFill>
                  </a:rPr>
                  <a:t>固定値</a:t>
                </a:r>
                <a:r>
                  <a:rPr lang="ja-JP" altLang="en-US" sz="1100" dirty="0" smtClean="0"/>
                  <a:t>．</a:t>
                </a:r>
                <a:endParaRPr lang="en-US" altLang="ja-JP" sz="1100" dirty="0" smtClean="0"/>
              </a:p>
              <a:p>
                <a:r>
                  <a:rPr lang="ja-JP" altLang="en-US" sz="1100" dirty="0" smtClean="0">
                    <a:solidFill>
                      <a:srgbClr val="C00000"/>
                    </a:solidFill>
                  </a:rPr>
                  <a:t>今動かしたいのは</a:t>
                </a:r>
                <a14:m>
                  <m:oMath xmlns:m="http://schemas.openxmlformats.org/officeDocument/2006/math">
                    <m:r>
                      <a:rPr lang="ja-JP" altLang="en-US" sz="11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ja-JP" altLang="en-US" sz="1100" dirty="0" smtClean="0">
                    <a:solidFill>
                      <a:srgbClr val="C00000"/>
                    </a:solidFill>
                  </a:rPr>
                  <a:t>の方．できるだけ</a:t>
                </a:r>
                <a14:m>
                  <m:oMath xmlns:m="http://schemas.openxmlformats.org/officeDocument/2006/math">
                    <m:r>
                      <a:rPr lang="ja-JP" altLang="en-US" sz="11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1100" dirty="0">
                    <a:solidFill>
                      <a:srgbClr val="C00000"/>
                    </a:solidFill>
                  </a:rPr>
                  <a:t>小さく</a:t>
                </a:r>
                <a:r>
                  <a:rPr lang="ja-JP" altLang="en-US" sz="1100" dirty="0" smtClean="0">
                    <a:solidFill>
                      <a:srgbClr val="C00000"/>
                    </a:solidFill>
                  </a:rPr>
                  <a:t>したい．</a:t>
                </a:r>
                <a:endParaRPr kumimoji="1" lang="ja-JP" altLang="en-US" sz="1100" dirty="0"/>
              </a:p>
            </p:txBody>
          </p:sp>
        </mc:Choice>
        <mc:Fallback xmlns="">
          <p:sp>
            <p:nvSpPr>
              <p:cNvPr id="147" name="テキスト ボックス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64" y="9015834"/>
                <a:ext cx="3831147" cy="945772"/>
              </a:xfrm>
              <a:prstGeom prst="rect">
                <a:avLst/>
              </a:prstGeom>
              <a:blipFill rotWithShape="0">
                <a:blip r:embed="rId2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テキスト ボックス 147"/>
          <p:cNvSpPr txBox="1"/>
          <p:nvPr/>
        </p:nvSpPr>
        <p:spPr>
          <a:xfrm>
            <a:off x="9037790" y="6714760"/>
            <a:ext cx="540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ここが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原点と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する</a:t>
            </a:r>
            <a:endParaRPr kumimoji="1" lang="ja-JP" altLang="en-US" sz="900" dirty="0"/>
          </a:p>
        </p:txBody>
      </p:sp>
      <p:cxnSp>
        <p:nvCxnSpPr>
          <p:cNvPr id="149" name="直線コネクタ 148"/>
          <p:cNvCxnSpPr/>
          <p:nvPr/>
        </p:nvCxnSpPr>
        <p:spPr>
          <a:xfrm flipV="1">
            <a:off x="10494419" y="5818842"/>
            <a:ext cx="1028769" cy="100721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/>
          <p:nvPr/>
        </p:nvCxnSpPr>
        <p:spPr>
          <a:xfrm flipV="1">
            <a:off x="10427790" y="5877850"/>
            <a:ext cx="1183003" cy="115821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/>
          <p:cNvCxnSpPr/>
          <p:nvPr/>
        </p:nvCxnSpPr>
        <p:spPr>
          <a:xfrm flipV="1">
            <a:off x="10518148" y="5795254"/>
            <a:ext cx="1091617" cy="108544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テキスト ボックス 151"/>
              <p:cNvSpPr txBox="1"/>
              <p:nvPr/>
            </p:nvSpPr>
            <p:spPr>
              <a:xfrm>
                <a:off x="11315755" y="6161398"/>
                <a:ext cx="448263" cy="176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n-US" altLang="ja-JP" sz="1100" dirty="0">
                          <a:solidFill>
                            <a:srgbClr val="92D050"/>
                          </a:solidFill>
                        </a:rPr>
                        <m:t>(</m:t>
                      </m:r>
                      <m:sSup>
                        <m:sSupPr>
                          <m:ctrlPr>
                            <a:rPr lang="en-US" altLang="ja-JP" sz="11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ja-JP" sz="1100" dirty="0">
                          <a:solidFill>
                            <a:srgbClr val="92D050"/>
                          </a:solidFill>
                        </a:rPr>
                        <m:t>)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52" name="テキスト ボックス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755" y="6161398"/>
                <a:ext cx="448263" cy="176330"/>
              </a:xfrm>
              <a:prstGeom prst="rect">
                <a:avLst/>
              </a:prstGeom>
              <a:blipFill rotWithShape="0">
                <a:blip r:embed="rId23"/>
                <a:stretch>
                  <a:fillRect l="-10811" t="-6897" r="-10811" b="-344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テキスト ボックス 152"/>
              <p:cNvSpPr txBox="1"/>
              <p:nvPr/>
            </p:nvSpPr>
            <p:spPr>
              <a:xfrm>
                <a:off x="10695300" y="6864098"/>
                <a:ext cx="448264" cy="176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n-US" altLang="ja-JP" sz="1100" dirty="0">
                          <a:solidFill>
                            <a:srgbClr val="92D050"/>
                          </a:solidFill>
                        </a:rPr>
                        <m:t>(</m:t>
                      </m:r>
                      <m:sSup>
                        <m:sSupPr>
                          <m:ctrlPr>
                            <a:rPr lang="en-US" altLang="ja-JP" sz="11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ja-JP" sz="1100" dirty="0">
                          <a:solidFill>
                            <a:srgbClr val="92D050"/>
                          </a:solidFill>
                        </a:rPr>
                        <m:t>)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53" name="テキスト ボックス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300" y="6864098"/>
                <a:ext cx="448264" cy="176330"/>
              </a:xfrm>
              <a:prstGeom prst="rect">
                <a:avLst/>
              </a:prstGeom>
              <a:blipFill rotWithShape="0">
                <a:blip r:embed="rId24"/>
                <a:stretch>
                  <a:fillRect l="-10811" t="-3448" r="-10811" b="-344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円/楕円 153"/>
          <p:cNvSpPr/>
          <p:nvPr/>
        </p:nvSpPr>
        <p:spPr>
          <a:xfrm>
            <a:off x="11225423" y="6662810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テキスト ボックス 154"/>
              <p:cNvSpPr txBox="1"/>
              <p:nvPr/>
            </p:nvSpPr>
            <p:spPr>
              <a:xfrm>
                <a:off x="10926401" y="6514770"/>
                <a:ext cx="1783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ja-JP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5" name="テキスト ボックス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6401" y="6514770"/>
                <a:ext cx="178382" cy="215444"/>
              </a:xfrm>
              <a:prstGeom prst="rect">
                <a:avLst/>
              </a:prstGeom>
              <a:blipFill rotWithShape="0">
                <a:blip r:embed="rId25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矢印コネクタ 155"/>
          <p:cNvCxnSpPr/>
          <p:nvPr/>
        </p:nvCxnSpPr>
        <p:spPr>
          <a:xfrm flipV="1">
            <a:off x="11234824" y="6144444"/>
            <a:ext cx="14302" cy="51715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矢印コネクタ 156"/>
          <p:cNvCxnSpPr/>
          <p:nvPr/>
        </p:nvCxnSpPr>
        <p:spPr>
          <a:xfrm flipH="1" flipV="1">
            <a:off x="10248105" y="5799477"/>
            <a:ext cx="982019" cy="87361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矢印コネクタ 157"/>
          <p:cNvCxnSpPr/>
          <p:nvPr/>
        </p:nvCxnSpPr>
        <p:spPr>
          <a:xfrm flipH="1">
            <a:off x="10702269" y="6674327"/>
            <a:ext cx="532555" cy="14003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正方形/長方形 158"/>
          <p:cNvSpPr/>
          <p:nvPr/>
        </p:nvSpPr>
        <p:spPr>
          <a:xfrm>
            <a:off x="11177046" y="6017661"/>
            <a:ext cx="130629" cy="130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10564875" y="6752891"/>
            <a:ext cx="130629" cy="130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1" name="直線矢印コネクタ 160"/>
          <p:cNvCxnSpPr/>
          <p:nvPr/>
        </p:nvCxnSpPr>
        <p:spPr>
          <a:xfrm flipV="1">
            <a:off x="9441414" y="7186462"/>
            <a:ext cx="410868" cy="34017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/>
              <p:cNvSpPr txBox="1"/>
              <p:nvPr/>
            </p:nvSpPr>
            <p:spPr>
              <a:xfrm>
                <a:off x="9610345" y="7316514"/>
                <a:ext cx="289438" cy="279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1" lang="ja-JP" altLang="en-US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1" lang="en-US" altLang="ja-JP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ja-JP" sz="1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kumimoji="1" lang="ja-JP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2" name="テキスト ボックス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345" y="7316514"/>
                <a:ext cx="289438" cy="279692"/>
              </a:xfrm>
              <a:prstGeom prst="rect">
                <a:avLst/>
              </a:prstGeom>
              <a:blipFill rotWithShape="0"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コネクタ 162"/>
          <p:cNvCxnSpPr/>
          <p:nvPr/>
        </p:nvCxnSpPr>
        <p:spPr>
          <a:xfrm>
            <a:off x="10702269" y="6622492"/>
            <a:ext cx="36845" cy="3625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10379517" y="6355915"/>
                <a:ext cx="289438" cy="279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kumimoji="1" lang="ja-JP" altLang="en-US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kumimoji="1" lang="en-US" altLang="ja-JP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ja-JP" sz="1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kumimoji="1" lang="ja-JP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517" y="6355915"/>
                <a:ext cx="289438" cy="279692"/>
              </a:xfrm>
              <a:prstGeom prst="rect">
                <a:avLst/>
              </a:prstGeom>
              <a:blipFill rotWithShape="0">
                <a:blip r:embed="rId2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正方形/長方形 164"/>
              <p:cNvSpPr/>
              <p:nvPr/>
            </p:nvSpPr>
            <p:spPr>
              <a:xfrm>
                <a:off x="11292536" y="6543424"/>
                <a:ext cx="90069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11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1100" dirty="0" smtClean="0">
                    <a:solidFill>
                      <a:srgbClr val="C00000"/>
                    </a:solidFill>
                  </a:rPr>
                  <a:t>が大きい．</a:t>
                </a:r>
                <a:endParaRPr lang="en-US" altLang="ja-JP" sz="1100" dirty="0" smtClean="0">
                  <a:solidFill>
                    <a:srgbClr val="C00000"/>
                  </a:solidFill>
                </a:endParaRPr>
              </a:p>
              <a:p>
                <a:r>
                  <a:rPr lang="ja-JP" altLang="en-US" sz="1100" dirty="0">
                    <a:solidFill>
                      <a:srgbClr val="C00000"/>
                    </a:solidFill>
                  </a:rPr>
                  <a:t>　</a:t>
                </a:r>
                <a:r>
                  <a:rPr lang="ja-JP" altLang="en-US" sz="1100" dirty="0" smtClean="0">
                    <a:solidFill>
                      <a:srgbClr val="C00000"/>
                    </a:solidFill>
                  </a:rPr>
                  <a:t>→ダメ</a:t>
                </a:r>
                <a:endParaRPr lang="ja-JP" altLang="en-US" sz="1100" dirty="0"/>
              </a:p>
            </p:txBody>
          </p:sp>
        </mc:Choice>
        <mc:Fallback xmlns="">
          <p:sp>
            <p:nvSpPr>
              <p:cNvPr id="165" name="正方形/長方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536" y="6543424"/>
                <a:ext cx="900696" cy="430887"/>
              </a:xfrm>
              <a:prstGeom prst="rect">
                <a:avLst/>
              </a:prstGeom>
              <a:blipFill rotWithShape="0">
                <a:blip r:embed="rId28"/>
                <a:stretch>
                  <a:fillRect t="-2817" b="-84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正方形/長方形 165"/>
              <p:cNvSpPr/>
              <p:nvPr/>
            </p:nvSpPr>
            <p:spPr>
              <a:xfrm>
                <a:off x="8456253" y="7302801"/>
                <a:ext cx="88947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11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ja-JP" altLang="en-US" sz="1100" dirty="0" smtClean="0">
                    <a:solidFill>
                      <a:srgbClr val="C00000"/>
                    </a:solidFill>
                  </a:rPr>
                  <a:t>が小さい．</a:t>
                </a:r>
                <a:endParaRPr lang="en-US" altLang="ja-JP" sz="1100" dirty="0" smtClean="0">
                  <a:solidFill>
                    <a:srgbClr val="C00000"/>
                  </a:solidFill>
                </a:endParaRPr>
              </a:p>
              <a:p>
                <a:r>
                  <a:rPr lang="ja-JP" altLang="en-US" sz="1100" dirty="0">
                    <a:solidFill>
                      <a:srgbClr val="C00000"/>
                    </a:solidFill>
                  </a:rPr>
                  <a:t>　</a:t>
                </a:r>
                <a:r>
                  <a:rPr lang="ja-JP" altLang="en-US" sz="1100" dirty="0" smtClean="0">
                    <a:solidFill>
                      <a:srgbClr val="C00000"/>
                    </a:solidFill>
                  </a:rPr>
                  <a:t>→良い</a:t>
                </a:r>
                <a:endParaRPr lang="ja-JP" altLang="en-US" sz="1100" dirty="0"/>
              </a:p>
            </p:txBody>
          </p:sp>
        </mc:Choice>
        <mc:Fallback xmlns="">
          <p:sp>
            <p:nvSpPr>
              <p:cNvPr id="166" name="正方形/長方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253" y="7302801"/>
                <a:ext cx="889474" cy="430887"/>
              </a:xfrm>
              <a:prstGeom prst="rect">
                <a:avLst/>
              </a:prstGeom>
              <a:blipFill rotWithShape="0">
                <a:blip r:embed="rId29"/>
                <a:stretch>
                  <a:fillRect t="-2817" b="-84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テキスト ボックス 91"/>
          <p:cNvSpPr txBox="1"/>
          <p:nvPr/>
        </p:nvSpPr>
        <p:spPr>
          <a:xfrm>
            <a:off x="10067318" y="7082662"/>
            <a:ext cx="3234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92D050"/>
                </a:solidFill>
              </a:rPr>
              <a:t>異なるベクトル同士の内積が</a:t>
            </a:r>
            <a:r>
              <a:rPr lang="ja-JP" altLang="en-US" sz="1050" dirty="0" smtClean="0">
                <a:solidFill>
                  <a:srgbClr val="92D050"/>
                </a:solidFill>
              </a:rPr>
              <a:t>大きい</a:t>
            </a:r>
            <a:endParaRPr lang="en-US" altLang="ja-JP" sz="1050" dirty="0" smtClean="0">
              <a:solidFill>
                <a:srgbClr val="92D050"/>
              </a:solidFill>
            </a:endParaRPr>
          </a:p>
          <a:p>
            <a:r>
              <a:rPr kumimoji="1" lang="ja-JP" altLang="en-US" sz="1050" dirty="0" smtClean="0"/>
              <a:t>→同じクラスだろう．</a:t>
            </a:r>
            <a:r>
              <a:rPr kumimoji="1" lang="en-US" altLang="ja-JP" sz="1050" dirty="0" smtClean="0">
                <a:solidFill>
                  <a:srgbClr val="C00000"/>
                </a:solidFill>
              </a:rPr>
              <a:t>α</a:t>
            </a:r>
            <a:r>
              <a:rPr kumimoji="1" lang="ja-JP" altLang="en-US" sz="1050" dirty="0" smtClean="0">
                <a:solidFill>
                  <a:srgbClr val="C00000"/>
                </a:solidFill>
              </a:rPr>
              <a:t>を小さくする．</a:t>
            </a:r>
            <a:endParaRPr kumimoji="1" lang="en-US" altLang="ja-JP" sz="1050" dirty="0" smtClean="0">
              <a:solidFill>
                <a:srgbClr val="C00000"/>
              </a:solidFill>
            </a:endParaRPr>
          </a:p>
          <a:p>
            <a:r>
              <a:rPr kumimoji="1" lang="ja-JP" altLang="en-US" sz="1050" dirty="0" smtClean="0">
                <a:solidFill>
                  <a:srgbClr val="C00000"/>
                </a:solidFill>
              </a:rPr>
              <a:t>同じクラスを表現するベクトルが複数あるのだから，</a:t>
            </a:r>
            <a:endParaRPr kumimoji="1" lang="en-US" altLang="ja-JP" sz="1050" dirty="0" smtClean="0">
              <a:solidFill>
                <a:srgbClr val="C00000"/>
              </a:solidFill>
            </a:endParaRPr>
          </a:p>
          <a:p>
            <a:r>
              <a:rPr kumimoji="1" lang="ja-JP" altLang="en-US" sz="1050" dirty="0" smtClean="0">
                <a:solidFill>
                  <a:srgbClr val="C00000"/>
                </a:solidFill>
              </a:rPr>
              <a:t>１つ当たりの重みを小さくしても良いだろう，となる．</a:t>
            </a:r>
            <a:endParaRPr kumimoji="1" lang="en-US" altLang="ja-JP" sz="1050" dirty="0" smtClean="0">
              <a:solidFill>
                <a:srgbClr val="C00000"/>
              </a:solidFill>
            </a:endParaRPr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10067318" y="7776866"/>
            <a:ext cx="28866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92D050"/>
                </a:solidFill>
              </a:rPr>
              <a:t>異なるベクトル同士の内積が小さい</a:t>
            </a:r>
            <a:endParaRPr kumimoji="1" lang="en-US" altLang="ja-JP" sz="1050" dirty="0" smtClean="0">
              <a:solidFill>
                <a:srgbClr val="92D050"/>
              </a:solidFill>
            </a:endParaRPr>
          </a:p>
          <a:p>
            <a:r>
              <a:rPr kumimoji="1" lang="ja-JP" altLang="en-US" sz="1050" dirty="0" smtClean="0"/>
              <a:t>→違うクラスだろう．</a:t>
            </a:r>
            <a:r>
              <a:rPr kumimoji="1" lang="en-US" altLang="ja-JP" sz="1050" dirty="0" smtClean="0">
                <a:solidFill>
                  <a:srgbClr val="C00000"/>
                </a:solidFill>
              </a:rPr>
              <a:t>α</a:t>
            </a:r>
            <a:r>
              <a:rPr kumimoji="1" lang="ja-JP" altLang="en-US" sz="1050" dirty="0" smtClean="0">
                <a:solidFill>
                  <a:srgbClr val="C00000"/>
                </a:solidFill>
              </a:rPr>
              <a:t>を多少大きくしてもよい．</a:t>
            </a:r>
            <a:endParaRPr kumimoji="1" lang="en-US" altLang="ja-JP" sz="1050" dirty="0" smtClean="0">
              <a:solidFill>
                <a:srgbClr val="C00000"/>
              </a:solidFill>
            </a:endParaRPr>
          </a:p>
          <a:p>
            <a:r>
              <a:rPr lang="ja-JP" altLang="en-US" sz="1050" dirty="0" smtClean="0">
                <a:solidFill>
                  <a:srgbClr val="C00000"/>
                </a:solidFill>
              </a:rPr>
              <a:t>異なるクラス同士の内積</a:t>
            </a:r>
            <a:endParaRPr kumimoji="1" lang="en-US" altLang="ja-JP" sz="1050" dirty="0" smtClean="0">
              <a:solidFill>
                <a:srgbClr val="C00000"/>
              </a:solidFill>
            </a:endParaRP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12035411" y="9073164"/>
            <a:ext cx="2089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こうして求めた</a:t>
            </a:r>
            <a:r>
              <a:rPr kumimoji="1" lang="en-US" altLang="ja-JP" sz="1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ja-JP" altLang="en-US" sz="1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を元に，</a:t>
            </a:r>
            <a:endParaRPr kumimoji="1" lang="en-US" altLang="ja-JP" sz="10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1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kumimoji="1" lang="en-US" altLang="ja-JP" sz="1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10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1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 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となる </a:t>
            </a:r>
            <a:r>
              <a:rPr lang="en-US" altLang="ja-JP" sz="1000" i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をプロットしていくと，</a:t>
            </a:r>
            <a:endParaRPr lang="en-US" altLang="ja-JP" sz="1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1000" dirty="0" smtClean="0">
                <a:solidFill>
                  <a:srgbClr val="00B050"/>
                </a:solidFill>
              </a:rPr>
              <a:t>識別境界の線が引ける！！！</a:t>
            </a:r>
            <a:endParaRPr kumimoji="1" lang="ja-JP" altLang="en-US" sz="1000" dirty="0">
              <a:solidFill>
                <a:srgbClr val="00B050"/>
              </a:solidFill>
            </a:endParaRP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12035411" y="9631353"/>
            <a:ext cx="2147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FF0000"/>
                </a:solidFill>
              </a:rPr>
              <a:t>逆に，</a:t>
            </a:r>
            <a:r>
              <a:rPr kumimoji="1" lang="ja-JP" altLang="en-US" sz="1000" dirty="0" smtClean="0">
                <a:solidFill>
                  <a:srgbClr val="00B0F0"/>
                </a:solidFill>
              </a:rPr>
              <a:t>新しい</a:t>
            </a:r>
            <a:r>
              <a:rPr lang="en-US" altLang="ja-JP" sz="1000" i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ja-JP" altLang="en-US" sz="1000" dirty="0" smtClean="0">
                <a:solidFill>
                  <a:srgbClr val="00B0F0"/>
                </a:solidFill>
              </a:rPr>
              <a:t>を分類したいとき，</a:t>
            </a:r>
            <a:endParaRPr lang="en-US" altLang="ja-JP" sz="1000" dirty="0" smtClean="0">
              <a:solidFill>
                <a:srgbClr val="00B0F0"/>
              </a:solidFill>
            </a:endParaRPr>
          </a:p>
          <a:p>
            <a:r>
              <a:rPr lang="en-US" altLang="ja-JP" sz="1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ja-JP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1000" i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ja-JP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に代入してその正負を見れば</a:t>
            </a:r>
            <a:endParaRPr lang="en-US" altLang="ja-JP" sz="1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分類</a:t>
            </a:r>
            <a:r>
              <a:rPr kumimoji="1" lang="ja-JP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ができる．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74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6724" t="20965" r="23990" b="8357"/>
          <a:stretch/>
        </p:blipFill>
        <p:spPr>
          <a:xfrm>
            <a:off x="0" y="1"/>
            <a:ext cx="4007945" cy="513627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l="16736" t="15362" r="24538" b="38291"/>
          <a:stretch/>
        </p:blipFill>
        <p:spPr>
          <a:xfrm>
            <a:off x="0" y="5147003"/>
            <a:ext cx="4007945" cy="340009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6736" t="63315" r="24538" b="17271"/>
          <a:stretch/>
        </p:blipFill>
        <p:spPr>
          <a:xfrm>
            <a:off x="4039038" y="101601"/>
            <a:ext cx="4007945" cy="142429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l="16462" t="11158" r="24401" b="22238"/>
          <a:stretch/>
        </p:blipFill>
        <p:spPr>
          <a:xfrm>
            <a:off x="4039038" y="1525900"/>
            <a:ext cx="4007945" cy="485221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l="16462" t="10395" r="25907" b="8849"/>
          <a:stretch/>
        </p:blipFill>
        <p:spPr>
          <a:xfrm>
            <a:off x="8046983" y="134565"/>
            <a:ext cx="4145017" cy="62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97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58475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9010"/>
          <a:stretch/>
        </p:blipFill>
        <p:spPr>
          <a:xfrm>
            <a:off x="4074094" y="0"/>
            <a:ext cx="4043813" cy="36534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63534"/>
          <a:stretch/>
        </p:blipFill>
        <p:spPr>
          <a:xfrm>
            <a:off x="0" y="5862102"/>
            <a:ext cx="4043813" cy="2184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34994"/>
          <a:stretch/>
        </p:blipFill>
        <p:spPr>
          <a:xfrm>
            <a:off x="4074094" y="3653412"/>
            <a:ext cx="4043813" cy="389401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26769"/>
          <a:stretch/>
        </p:blipFill>
        <p:spPr>
          <a:xfrm>
            <a:off x="8148187" y="1940666"/>
            <a:ext cx="4043813" cy="432525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2280" y="1117601"/>
            <a:ext cx="4043813" cy="416965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50"/>
          <a:stretch/>
        </p:blipFill>
        <p:spPr>
          <a:xfrm>
            <a:off x="12222280" y="10386"/>
            <a:ext cx="4043813" cy="10636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187" y="6280437"/>
            <a:ext cx="4043813" cy="36911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t="67429"/>
          <a:stretch/>
        </p:blipFill>
        <p:spPr>
          <a:xfrm>
            <a:off x="8148187" y="0"/>
            <a:ext cx="4043813" cy="195105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888456" y="7360148"/>
            <a:ext cx="97070" cy="136164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5907" y="7167248"/>
            <a:ext cx="9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場合分けしないで</a:t>
            </a:r>
            <a:endParaRPr kumimoji="1" lang="en-US" altLang="ja-JP" sz="800" dirty="0" smtClean="0">
              <a:solidFill>
                <a:schemeClr val="accent2"/>
              </a:solidFill>
            </a:endParaRPr>
          </a:p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済む</a:t>
            </a:r>
            <a:r>
              <a:rPr lang="ja-JP" altLang="en-US" sz="800" dirty="0" smtClean="0">
                <a:solidFill>
                  <a:schemeClr val="accent2"/>
                </a:solidFill>
              </a:rPr>
              <a:t>変数に変換</a:t>
            </a:r>
            <a:endParaRPr kumimoji="1" lang="en-US" altLang="ja-JP" sz="800" dirty="0" smtClean="0">
              <a:solidFill>
                <a:schemeClr val="accent2"/>
              </a:solidFill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1435099" y="7259955"/>
            <a:ext cx="504825" cy="101600"/>
          </a:xfrm>
          <a:custGeom>
            <a:avLst/>
            <a:gdLst>
              <a:gd name="connsiteX0" fmla="*/ 0 w 463550"/>
              <a:gd name="connsiteY0" fmla="*/ 0 h 101600"/>
              <a:gd name="connsiteX1" fmla="*/ 361950 w 463550"/>
              <a:gd name="connsiteY1" fmla="*/ 0 h 101600"/>
              <a:gd name="connsiteX2" fmla="*/ 463550 w 463550"/>
              <a:gd name="connsiteY2" fmla="*/ 1016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101600">
                <a:moveTo>
                  <a:pt x="0" y="0"/>
                </a:moveTo>
                <a:lnTo>
                  <a:pt x="361950" y="0"/>
                </a:lnTo>
                <a:lnTo>
                  <a:pt x="463550" y="10160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167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110743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462"/>
            <a:ext cx="4043813" cy="60069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9633"/>
          <a:stretch/>
        </p:blipFill>
        <p:spPr>
          <a:xfrm>
            <a:off x="4071587" y="347380"/>
            <a:ext cx="4043813" cy="54283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680" y="486108"/>
            <a:ext cx="4043813" cy="238266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8187" y="58056"/>
            <a:ext cx="4043813" cy="40447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/>
          <a:srcRect l="25624" t="31461" r="25759" b="43792"/>
          <a:stretch/>
        </p:blipFill>
        <p:spPr>
          <a:xfrm>
            <a:off x="4274052" y="5995429"/>
            <a:ext cx="1747034" cy="1313661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4580518" y="6062070"/>
            <a:ext cx="1015796" cy="1015796"/>
          </a:xfrm>
          <a:prstGeom prst="line">
            <a:avLst/>
          </a:prstGeom>
          <a:ln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596314" y="6050818"/>
            <a:ext cx="0" cy="105998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410336" y="5962379"/>
            <a:ext cx="0" cy="1282582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2173" y="6777201"/>
            <a:ext cx="529370" cy="161597"/>
          </a:xfrm>
          <a:prstGeom prst="rect">
            <a:avLst/>
          </a:prstGeom>
        </p:spPr>
      </p:pic>
      <p:cxnSp>
        <p:nvCxnSpPr>
          <p:cNvPr id="14" name="直線コネクタ 13"/>
          <p:cNvCxnSpPr/>
          <p:nvPr/>
        </p:nvCxnSpPr>
        <p:spPr>
          <a:xfrm>
            <a:off x="4394540" y="6062070"/>
            <a:ext cx="1015796" cy="1015796"/>
          </a:xfrm>
          <a:prstGeom prst="line">
            <a:avLst/>
          </a:prstGeom>
          <a:ln>
            <a:solidFill>
              <a:srgbClr val="CC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5353365" y="5743695"/>
                <a:ext cx="11394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0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365" y="5743695"/>
                <a:ext cx="113942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6316" r="-31579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/>
          <p:cNvSpPr txBox="1"/>
          <p:nvPr/>
        </p:nvSpPr>
        <p:spPr>
          <a:xfrm>
            <a:off x="5399263" y="5728306"/>
            <a:ext cx="152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　</a:t>
            </a:r>
            <a:r>
              <a:rPr lang="ja-JP" altLang="en-US" sz="900" dirty="0" smtClean="0"/>
              <a:t>これが小さいほど</a:t>
            </a:r>
            <a:endParaRPr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右側の領域が広くなる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5668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7033" cy="518480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88" y="0"/>
            <a:ext cx="4027033" cy="55371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33022"/>
          <a:stretch/>
        </p:blipFill>
        <p:spPr>
          <a:xfrm>
            <a:off x="8156577" y="1"/>
            <a:ext cx="4035423" cy="402336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268687" y="4040779"/>
            <a:ext cx="828000" cy="21771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081453" y="4806393"/>
            <a:ext cx="1080000" cy="21771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92222" y="4885090"/>
            <a:ext cx="137197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56942" y="4107561"/>
            <a:ext cx="137197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601913" y="4132217"/>
            <a:ext cx="137197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74499" y="4132216"/>
            <a:ext cx="166009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73655" y="4441371"/>
            <a:ext cx="166009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40508" y="4132215"/>
            <a:ext cx="166009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39110" y="4441371"/>
            <a:ext cx="166009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122145" y="4441371"/>
            <a:ext cx="137197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793934" y="4114796"/>
            <a:ext cx="103078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2194" y="4114796"/>
            <a:ext cx="103078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714735" y="4885090"/>
            <a:ext cx="103078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987479" y="4885090"/>
            <a:ext cx="103078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486035" y="5212438"/>
            <a:ext cx="137197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607724" y="4881884"/>
            <a:ext cx="124725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39296" y="4107561"/>
            <a:ext cx="113386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604389" y="4413459"/>
            <a:ext cx="124725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973804" y="4881884"/>
            <a:ext cx="137197" cy="101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541665" y="2640155"/>
            <a:ext cx="103078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615224" y="1986958"/>
            <a:ext cx="1044000" cy="1728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806689" y="2577594"/>
            <a:ext cx="1332000" cy="1728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161453" y="1806609"/>
            <a:ext cx="103078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85649" y="835603"/>
            <a:ext cx="103078" cy="1015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61546" y="2851637"/>
            <a:ext cx="103078" cy="101565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78605" y="3034936"/>
            <a:ext cx="103078" cy="1015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70247" y="4136570"/>
            <a:ext cx="103078" cy="101565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471604" y="4898432"/>
            <a:ext cx="93707" cy="101565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672560" y="4116270"/>
            <a:ext cx="85188" cy="101565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292823" y="4114795"/>
            <a:ext cx="85188" cy="101565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504568" y="4890593"/>
            <a:ext cx="85188" cy="101565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346432" y="0"/>
            <a:ext cx="792000" cy="937168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415351" y="0"/>
            <a:ext cx="2259667" cy="9371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0220930" y="1322780"/>
            <a:ext cx="124725" cy="12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0117852" y="1322780"/>
            <a:ext cx="103078" cy="12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937360" y="1322780"/>
            <a:ext cx="85188" cy="126000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793827" y="1322780"/>
            <a:ext cx="124725" cy="12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690749" y="1322780"/>
            <a:ext cx="103078" cy="12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510257" y="1322780"/>
            <a:ext cx="85188" cy="126000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411750" y="1633171"/>
            <a:ext cx="124725" cy="12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475916" y="4823809"/>
            <a:ext cx="291368" cy="217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440060" y="1277815"/>
            <a:ext cx="291368" cy="217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383474" y="1619362"/>
            <a:ext cx="291368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721095" y="1821837"/>
            <a:ext cx="291368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518229" y="2231205"/>
            <a:ext cx="291368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188486" y="1834392"/>
            <a:ext cx="124725" cy="12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354128" y="1633354"/>
            <a:ext cx="124725" cy="12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588014" y="2334374"/>
            <a:ext cx="124725" cy="12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484936" y="2334374"/>
            <a:ext cx="103078" cy="12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304444" y="2334374"/>
            <a:ext cx="85188" cy="126000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072423" y="2334374"/>
            <a:ext cx="103078" cy="12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58732" y="2928401"/>
            <a:ext cx="124725" cy="12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988663" y="2928401"/>
            <a:ext cx="103078" cy="12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0169391" y="2928401"/>
            <a:ext cx="103078" cy="12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450815" y="2928401"/>
            <a:ext cx="103078" cy="12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625200" y="2928401"/>
            <a:ext cx="85188" cy="126000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346210" y="3235297"/>
            <a:ext cx="103078" cy="12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526938" y="3235297"/>
            <a:ext cx="103078" cy="12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610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43813" cy="313773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093" y="0"/>
            <a:ext cx="4043813" cy="58811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187" y="0"/>
            <a:ext cx="4043813" cy="573013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4425142" y="3695700"/>
            <a:ext cx="1482436" cy="1584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1548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55036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13" y="261256"/>
            <a:ext cx="4043813" cy="598182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626" y="261256"/>
            <a:ext cx="4043813" cy="17366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7626" y="2230662"/>
            <a:ext cx="4043813" cy="219306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0358915" y="2230662"/>
            <a:ext cx="1482436" cy="1584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465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40354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5423"/>
            <a:ext cx="4043813" cy="23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59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33558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0521"/>
          <a:stretch/>
        </p:blipFill>
        <p:spPr>
          <a:xfrm>
            <a:off x="-1" y="3384890"/>
            <a:ext cx="4043813" cy="35529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07" y="2552358"/>
            <a:ext cx="4043813" cy="1258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63731"/>
          <a:stretch/>
        </p:blipFill>
        <p:spPr>
          <a:xfrm>
            <a:off x="4074093" y="362858"/>
            <a:ext cx="4043813" cy="21664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21814"/>
          <a:stretch/>
        </p:blipFill>
        <p:spPr>
          <a:xfrm>
            <a:off x="4088607" y="2744752"/>
            <a:ext cx="4043813" cy="43817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187" y="362858"/>
            <a:ext cx="4043813" cy="6096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95667"/>
          <a:stretch/>
        </p:blipFill>
        <p:spPr>
          <a:xfrm>
            <a:off x="4074092" y="7126514"/>
            <a:ext cx="4043813" cy="24281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187" y="972458"/>
            <a:ext cx="4043813" cy="3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45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54616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476178"/>
            <a:ext cx="4043813" cy="15436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094" y="0"/>
            <a:ext cx="4043813" cy="42787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094" y="4307751"/>
            <a:ext cx="4043813" cy="45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7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813" cy="12584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448"/>
            <a:ext cx="4043813" cy="57049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8712"/>
          <a:stretch/>
        </p:blipFill>
        <p:spPr>
          <a:xfrm>
            <a:off x="4087355" y="267402"/>
            <a:ext cx="4043813" cy="53993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4711" y="252655"/>
            <a:ext cx="4043813" cy="46226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710" y="4984376"/>
            <a:ext cx="4043813" cy="208063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/>
          <a:srcRect b="79482"/>
          <a:stretch/>
        </p:blipFill>
        <p:spPr>
          <a:xfrm>
            <a:off x="4087355" y="5666783"/>
            <a:ext cx="4043813" cy="119121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4" y="6963412"/>
            <a:ext cx="4043813" cy="4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46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5. </a:t>
            </a:r>
            <a:r>
              <a:rPr kumimoji="1" lang="ja-JP" altLang="en-US" dirty="0" smtClean="0"/>
              <a:t>カーネルの設計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661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62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68283"/>
          <a:stretch/>
        </p:blipFill>
        <p:spPr>
          <a:xfrm>
            <a:off x="0" y="0"/>
            <a:ext cx="4035423" cy="1905254"/>
          </a:xfrm>
          <a:prstGeom prst="rect">
            <a:avLst/>
          </a:prstGeom>
          <a:ln w="9525"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" y="1905254"/>
            <a:ext cx="4019048" cy="5104762"/>
          </a:xfrm>
          <a:prstGeom prst="rect">
            <a:avLst/>
          </a:prstGeom>
          <a:ln w="9525"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333" y="0"/>
            <a:ext cx="4019048" cy="5933333"/>
          </a:xfrm>
          <a:prstGeom prst="rect">
            <a:avLst/>
          </a:prstGeom>
          <a:ln w="9525"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672" y="5933333"/>
            <a:ext cx="4023709" cy="2911092"/>
          </a:xfrm>
          <a:prstGeom prst="rect">
            <a:avLst/>
          </a:prstGeom>
          <a:ln w="9525">
            <a:noFill/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291" y="0"/>
            <a:ext cx="4023709" cy="2850127"/>
          </a:xfrm>
          <a:prstGeom prst="rect">
            <a:avLst/>
          </a:prstGeom>
          <a:ln w="9525">
            <a:noFill/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291" y="2850127"/>
            <a:ext cx="4023709" cy="5898391"/>
          </a:xfrm>
          <a:prstGeom prst="rect">
            <a:avLst/>
          </a:prstGeom>
          <a:ln w="9525">
            <a:noFill/>
          </a:ln>
        </p:spPr>
      </p:pic>
      <p:sp>
        <p:nvSpPr>
          <p:cNvPr id="12" name="正方形/長方形 11"/>
          <p:cNvSpPr/>
          <p:nvPr/>
        </p:nvSpPr>
        <p:spPr>
          <a:xfrm>
            <a:off x="1058093" y="6307770"/>
            <a:ext cx="613954" cy="202739"/>
          </a:xfrm>
          <a:prstGeom prst="rect">
            <a:avLst/>
          </a:prstGeom>
          <a:noFill/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551519" y="1230333"/>
            <a:ext cx="360115" cy="21771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01174" y="5155443"/>
            <a:ext cx="124725" cy="126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395281" y="5105340"/>
            <a:ext cx="103078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85264" y="5148040"/>
            <a:ext cx="85188" cy="126000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126121" y="5105340"/>
            <a:ext cx="220959" cy="144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214220" y="1230332"/>
            <a:ext cx="820820" cy="217713"/>
          </a:xfrm>
          <a:prstGeom prst="rect">
            <a:avLst/>
          </a:prstGeom>
          <a:noFill/>
          <a:ln w="95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58423" y="5646845"/>
            <a:ext cx="103078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89263" y="5646845"/>
            <a:ext cx="220959" cy="144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758564" y="5440620"/>
            <a:ext cx="220959" cy="144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483304" y="5440620"/>
            <a:ext cx="103078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03870" y="6343299"/>
            <a:ext cx="124725" cy="126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706686" y="6310614"/>
            <a:ext cx="103078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57632" y="6344605"/>
            <a:ext cx="85188" cy="126000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437526" y="6310614"/>
            <a:ext cx="220959" cy="144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88335" y="6667537"/>
            <a:ext cx="828000" cy="13962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20686" y="6836388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51526" y="6836388"/>
            <a:ext cx="220959" cy="144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44618" y="5682031"/>
            <a:ext cx="137198" cy="126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172085" y="34836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902925" y="34836"/>
            <a:ext cx="220959" cy="8186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668175" y="34836"/>
            <a:ext cx="220959" cy="8186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709627" y="34836"/>
            <a:ext cx="220959" cy="8186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953224" y="34836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987496" y="34836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5277394" y="-34834"/>
            <a:ext cx="1820092" cy="69668"/>
          </a:xfrm>
          <a:custGeom>
            <a:avLst/>
            <a:gdLst>
              <a:gd name="connsiteX0" fmla="*/ 0 w 1820092"/>
              <a:gd name="connsiteY0" fmla="*/ 69668 h 69668"/>
              <a:gd name="connsiteX1" fmla="*/ 0 w 1820092"/>
              <a:gd name="connsiteY1" fmla="*/ 0 h 69668"/>
              <a:gd name="connsiteX2" fmla="*/ 1820092 w 1820092"/>
              <a:gd name="connsiteY2" fmla="*/ 0 h 69668"/>
              <a:gd name="connsiteX3" fmla="*/ 1820092 w 1820092"/>
              <a:gd name="connsiteY3" fmla="*/ 69668 h 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092" h="69668">
                <a:moveTo>
                  <a:pt x="0" y="69668"/>
                </a:moveTo>
                <a:lnTo>
                  <a:pt x="0" y="0"/>
                </a:lnTo>
                <a:lnTo>
                  <a:pt x="1820092" y="0"/>
                </a:lnTo>
                <a:lnTo>
                  <a:pt x="1820092" y="69668"/>
                </a:lnTo>
              </a:path>
            </a:pathLst>
          </a:cu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/>
          <p:cNvCxnSpPr/>
          <p:nvPr/>
        </p:nvCxnSpPr>
        <p:spPr>
          <a:xfrm flipV="1">
            <a:off x="6067425" y="-41366"/>
            <a:ext cx="0" cy="72002"/>
          </a:xfrm>
          <a:prstGeom prst="line">
            <a:avLst/>
          </a:prstGeom>
          <a:ln w="952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5172085" y="242253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3224" y="242253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87496" y="242253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/>
        </p:nvGrpSpPr>
        <p:grpSpPr>
          <a:xfrm flipV="1">
            <a:off x="5277394" y="394651"/>
            <a:ext cx="1820092" cy="76200"/>
            <a:chOff x="5277394" y="166051"/>
            <a:chExt cx="1820092" cy="76200"/>
          </a:xfrm>
        </p:grpSpPr>
        <p:sp>
          <p:nvSpPr>
            <p:cNvPr id="47" name="フリーフォーム 46"/>
            <p:cNvSpPr/>
            <p:nvPr/>
          </p:nvSpPr>
          <p:spPr>
            <a:xfrm>
              <a:off x="5277394" y="172583"/>
              <a:ext cx="1820092" cy="69668"/>
            </a:xfrm>
            <a:custGeom>
              <a:avLst/>
              <a:gdLst>
                <a:gd name="connsiteX0" fmla="*/ 0 w 1820092"/>
                <a:gd name="connsiteY0" fmla="*/ 69668 h 69668"/>
                <a:gd name="connsiteX1" fmla="*/ 0 w 1820092"/>
                <a:gd name="connsiteY1" fmla="*/ 0 h 69668"/>
                <a:gd name="connsiteX2" fmla="*/ 1820092 w 1820092"/>
                <a:gd name="connsiteY2" fmla="*/ 0 h 69668"/>
                <a:gd name="connsiteX3" fmla="*/ 1820092 w 1820092"/>
                <a:gd name="connsiteY3" fmla="*/ 69668 h 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092" h="69668">
                  <a:moveTo>
                    <a:pt x="0" y="69668"/>
                  </a:moveTo>
                  <a:lnTo>
                    <a:pt x="0" y="0"/>
                  </a:lnTo>
                  <a:lnTo>
                    <a:pt x="1820092" y="0"/>
                  </a:lnTo>
                  <a:lnTo>
                    <a:pt x="1820092" y="69668"/>
                  </a:lnTo>
                </a:path>
              </a:pathLst>
            </a:custGeom>
            <a:noFill/>
            <a:ln w="952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" name="直線コネクタ 47"/>
            <p:cNvCxnSpPr/>
            <p:nvPr/>
          </p:nvCxnSpPr>
          <p:spPr>
            <a:xfrm flipV="1">
              <a:off x="6067425" y="166051"/>
              <a:ext cx="0" cy="72002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正方形/長方形 49"/>
          <p:cNvSpPr/>
          <p:nvPr/>
        </p:nvSpPr>
        <p:spPr>
          <a:xfrm>
            <a:off x="5172085" y="708660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953224" y="708660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987496" y="708660"/>
            <a:ext cx="216000" cy="144000"/>
          </a:xfrm>
          <a:prstGeom prst="rect">
            <a:avLst/>
          </a:prstGeom>
          <a:noFill/>
          <a:ln w="95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/>
          <p:cNvGrpSpPr/>
          <p:nvPr/>
        </p:nvGrpSpPr>
        <p:grpSpPr>
          <a:xfrm flipV="1">
            <a:off x="5277394" y="861058"/>
            <a:ext cx="1820092" cy="76200"/>
            <a:chOff x="5277394" y="166051"/>
            <a:chExt cx="1820092" cy="76200"/>
          </a:xfrm>
        </p:grpSpPr>
        <p:sp>
          <p:nvSpPr>
            <p:cNvPr id="54" name="フリーフォーム 53"/>
            <p:cNvSpPr/>
            <p:nvPr/>
          </p:nvSpPr>
          <p:spPr>
            <a:xfrm>
              <a:off x="5277394" y="172583"/>
              <a:ext cx="1820092" cy="69668"/>
            </a:xfrm>
            <a:custGeom>
              <a:avLst/>
              <a:gdLst>
                <a:gd name="connsiteX0" fmla="*/ 0 w 1820092"/>
                <a:gd name="connsiteY0" fmla="*/ 69668 h 69668"/>
                <a:gd name="connsiteX1" fmla="*/ 0 w 1820092"/>
                <a:gd name="connsiteY1" fmla="*/ 0 h 69668"/>
                <a:gd name="connsiteX2" fmla="*/ 1820092 w 1820092"/>
                <a:gd name="connsiteY2" fmla="*/ 0 h 69668"/>
                <a:gd name="connsiteX3" fmla="*/ 1820092 w 1820092"/>
                <a:gd name="connsiteY3" fmla="*/ 69668 h 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092" h="69668">
                  <a:moveTo>
                    <a:pt x="0" y="69668"/>
                  </a:moveTo>
                  <a:lnTo>
                    <a:pt x="0" y="0"/>
                  </a:lnTo>
                  <a:lnTo>
                    <a:pt x="1820092" y="0"/>
                  </a:lnTo>
                  <a:lnTo>
                    <a:pt x="1820092" y="69668"/>
                  </a:lnTo>
                </a:path>
              </a:pathLst>
            </a:custGeom>
            <a:noFill/>
            <a:ln w="952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V="1">
              <a:off x="6067425" y="166051"/>
              <a:ext cx="0" cy="72002"/>
            </a:xfrm>
            <a:prstGeom prst="line">
              <a:avLst/>
            </a:prstGeom>
            <a:ln w="952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正方形/長方形 55"/>
          <p:cNvSpPr/>
          <p:nvPr/>
        </p:nvSpPr>
        <p:spPr>
          <a:xfrm>
            <a:off x="5618205" y="1298938"/>
            <a:ext cx="103078" cy="101565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879654" y="129573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384599" y="1312280"/>
            <a:ext cx="93707" cy="101565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756073" y="129573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384973" y="161958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586987" y="2115605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248693" y="1419470"/>
            <a:ext cx="423353" cy="171537"/>
          </a:xfrm>
          <a:prstGeom prst="rect">
            <a:avLst/>
          </a:prstGeom>
          <a:noFill/>
          <a:ln w="95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2032113" y="5086851"/>
            <a:ext cx="522000" cy="203859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335445" y="6280684"/>
            <a:ext cx="522000" cy="203859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408429" y="1286207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527918" y="129573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231389" y="1312280"/>
            <a:ext cx="93707" cy="101565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967291" y="1276682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086780" y="1286207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790251" y="1302755"/>
            <a:ext cx="93707" cy="101565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903387" y="2093874"/>
            <a:ext cx="103078" cy="111722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084362" y="2093874"/>
            <a:ext cx="103078" cy="111722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6375940" y="2093874"/>
            <a:ext cx="103078" cy="111722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547597" y="2110525"/>
            <a:ext cx="93707" cy="11172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116138" y="1599900"/>
            <a:ext cx="103078" cy="111722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109051" y="1600532"/>
            <a:ext cx="103078" cy="111722"/>
          </a:xfrm>
          <a:prstGeom prst="rect">
            <a:avLst/>
          </a:prstGeom>
          <a:noFill/>
          <a:ln w="952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373492" y="162115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215514" y="1803057"/>
            <a:ext cx="103078" cy="111722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092813" y="3096487"/>
            <a:ext cx="103078" cy="111722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321620" y="3113138"/>
            <a:ext cx="93707" cy="11172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822916" y="3113770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931500" y="3593313"/>
            <a:ext cx="220959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230614" y="4788535"/>
            <a:ext cx="355858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937205" y="5388696"/>
            <a:ext cx="220959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393424" y="8696596"/>
            <a:ext cx="220959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1208475" y="882646"/>
            <a:ext cx="220959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437379" y="2196071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556868" y="2205596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260339" y="2222144"/>
            <a:ext cx="93707" cy="101565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996241" y="2186546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0106205" y="2205596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819201" y="2212619"/>
            <a:ext cx="93707" cy="101565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586195" y="2186546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696159" y="2205596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423909" y="2205596"/>
            <a:ext cx="103078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1814920" y="1692572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1924884" y="171162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1637955" y="171162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8467309" y="1914779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1002138" y="2200517"/>
            <a:ext cx="113386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9287621" y="1894800"/>
            <a:ext cx="113386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1463163" y="2696280"/>
            <a:ext cx="103078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9808092" y="2499134"/>
            <a:ext cx="103078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0315097" y="6316376"/>
            <a:ext cx="85188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0219591" y="6915002"/>
            <a:ext cx="85188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8393754" y="5211352"/>
            <a:ext cx="103078" cy="101565"/>
          </a:xfrm>
          <a:prstGeom prst="rect">
            <a:avLst/>
          </a:prstGeom>
          <a:noFill/>
          <a:ln w="952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8503718" y="523040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8216789" y="523040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0017205" y="5230402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9584252" y="6040027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9963934" y="6317008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0083423" y="6326533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9786894" y="6343081"/>
            <a:ext cx="93707" cy="101565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10399084" y="6328965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10518573" y="6338490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0019528" y="6920080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10586195" y="6936684"/>
            <a:ext cx="93707" cy="111722"/>
          </a:xfrm>
          <a:prstGeom prst="rect">
            <a:avLst/>
          </a:prstGeom>
          <a:noFill/>
          <a:ln w="9525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8924191" y="7417454"/>
            <a:ext cx="85188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11781851" y="7417454"/>
            <a:ext cx="378000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10339618" y="2203784"/>
            <a:ext cx="85188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8458031" y="8434946"/>
            <a:ext cx="103078" cy="10156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8567995" y="8441296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8295745" y="8441296"/>
            <a:ext cx="103078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8205104" y="8439484"/>
            <a:ext cx="85188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1023986" y="8434946"/>
            <a:ext cx="85188" cy="11172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9701593" y="6937696"/>
            <a:ext cx="113386" cy="10156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1198950" y="8008071"/>
            <a:ext cx="220959" cy="122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8626628" y="0"/>
            <a:ext cx="252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971108" y="5612981"/>
            <a:ext cx="522000" cy="203859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43381" y="6809870"/>
            <a:ext cx="648000" cy="203859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3711900" y="6618805"/>
            <a:ext cx="288000" cy="203859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4355236" y="-78176"/>
            <a:ext cx="3067905" cy="1044000"/>
          </a:xfrm>
          <a:prstGeom prst="rect">
            <a:avLst/>
          </a:prstGeom>
          <a:noFill/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303974" y="2297636"/>
            <a:ext cx="1702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00000"/>
                </a:solidFill>
              </a:rPr>
              <a:t>これを最小にする</a:t>
            </a:r>
            <a:r>
              <a:rPr kumimoji="1" lang="en-US" altLang="ja-JP" sz="900" dirty="0" smtClean="0">
                <a:solidFill>
                  <a:srgbClr val="C00000"/>
                </a:solidFill>
              </a:rPr>
              <a:t>α</a:t>
            </a:r>
            <a:r>
              <a:rPr kumimoji="1" lang="ja-JP" altLang="en-US" sz="900" dirty="0" smtClean="0">
                <a:solidFill>
                  <a:srgbClr val="C00000"/>
                </a:solidFill>
              </a:rPr>
              <a:t>を求めたい．</a:t>
            </a:r>
            <a:endParaRPr kumimoji="1"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3" name="フリーフォーム 2"/>
          <p:cNvSpPr/>
          <p:nvPr/>
        </p:nvSpPr>
        <p:spPr>
          <a:xfrm>
            <a:off x="8168640" y="2403566"/>
            <a:ext cx="1506583" cy="4572000"/>
          </a:xfrm>
          <a:custGeom>
            <a:avLst/>
            <a:gdLst>
              <a:gd name="connsiteX0" fmla="*/ 182880 w 1506583"/>
              <a:gd name="connsiteY0" fmla="*/ 0 h 4572000"/>
              <a:gd name="connsiteX1" fmla="*/ 0 w 1506583"/>
              <a:gd name="connsiteY1" fmla="*/ 0 h 4572000"/>
              <a:gd name="connsiteX2" fmla="*/ 0 w 1506583"/>
              <a:gd name="connsiteY2" fmla="*/ 4572000 h 4572000"/>
              <a:gd name="connsiteX3" fmla="*/ 1506583 w 1506583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6583" h="4572000">
                <a:moveTo>
                  <a:pt x="182880" y="0"/>
                </a:moveTo>
                <a:lnTo>
                  <a:pt x="0" y="0"/>
                </a:lnTo>
                <a:lnTo>
                  <a:pt x="0" y="4572000"/>
                </a:lnTo>
                <a:lnTo>
                  <a:pt x="1506583" y="457200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30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3709" cy="57002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74" y="0"/>
            <a:ext cx="4046571" cy="602032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809" y="0"/>
            <a:ext cx="4054191" cy="2354784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549554" y="2190684"/>
            <a:ext cx="124725" cy="12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501292" y="3570396"/>
            <a:ext cx="113386" cy="144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47253" y="2553993"/>
            <a:ext cx="218909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541649" y="3560870"/>
            <a:ext cx="218909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49901" y="3770420"/>
            <a:ext cx="352556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182073" y="3770419"/>
            <a:ext cx="352556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687342" y="19050"/>
            <a:ext cx="123568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933378" y="423863"/>
            <a:ext cx="123568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/>
          <a:srcRect l="30162" t="91439" r="2601" b="4756"/>
          <a:stretch/>
        </p:blipFill>
        <p:spPr>
          <a:xfrm>
            <a:off x="6128384" y="1017817"/>
            <a:ext cx="1894047" cy="1595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7157341" y="1428750"/>
            <a:ext cx="123568" cy="1487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593206" y="1624013"/>
            <a:ext cx="112335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702868" y="2628343"/>
            <a:ext cx="226570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945880" y="2631517"/>
            <a:ext cx="117033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107304" y="2824669"/>
            <a:ext cx="117033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6932944" y="1148804"/>
            <a:ext cx="1211863" cy="1503909"/>
          </a:xfrm>
          <a:custGeom>
            <a:avLst/>
            <a:gdLst>
              <a:gd name="connsiteX0" fmla="*/ 1256 w 1211863"/>
              <a:gd name="connsiteY0" fmla="*/ 1503909 h 1503909"/>
              <a:gd name="connsiteX1" fmla="*/ 106031 w 1211863"/>
              <a:gd name="connsiteY1" fmla="*/ 1441996 h 1503909"/>
              <a:gd name="connsiteX2" fmla="*/ 672769 w 1211863"/>
              <a:gd name="connsiteY2" fmla="*/ 1432471 h 1503909"/>
              <a:gd name="connsiteX3" fmla="*/ 1115681 w 1211863"/>
              <a:gd name="connsiteY3" fmla="*/ 1413421 h 1503909"/>
              <a:gd name="connsiteX4" fmla="*/ 1206169 w 1211863"/>
              <a:gd name="connsiteY4" fmla="*/ 1127671 h 1503909"/>
              <a:gd name="connsiteX5" fmla="*/ 1196644 w 1211863"/>
              <a:gd name="connsiteY5" fmla="*/ 427584 h 1503909"/>
              <a:gd name="connsiteX6" fmla="*/ 1149019 w 1211863"/>
              <a:gd name="connsiteY6" fmla="*/ 51346 h 1503909"/>
              <a:gd name="connsiteX7" fmla="*/ 1087106 w 1211863"/>
              <a:gd name="connsiteY7" fmla="*/ 13246 h 150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1863" h="1503909">
                <a:moveTo>
                  <a:pt x="1256" y="1503909"/>
                </a:moveTo>
                <a:cubicBezTo>
                  <a:pt x="-2316" y="1478905"/>
                  <a:pt x="-5888" y="1453902"/>
                  <a:pt x="106031" y="1441996"/>
                </a:cubicBezTo>
                <a:cubicBezTo>
                  <a:pt x="217950" y="1430090"/>
                  <a:pt x="504494" y="1437233"/>
                  <a:pt x="672769" y="1432471"/>
                </a:cubicBezTo>
                <a:cubicBezTo>
                  <a:pt x="841044" y="1427708"/>
                  <a:pt x="1026781" y="1464221"/>
                  <a:pt x="1115681" y="1413421"/>
                </a:cubicBezTo>
                <a:cubicBezTo>
                  <a:pt x="1204581" y="1362621"/>
                  <a:pt x="1192675" y="1291977"/>
                  <a:pt x="1206169" y="1127671"/>
                </a:cubicBezTo>
                <a:cubicBezTo>
                  <a:pt x="1219663" y="963365"/>
                  <a:pt x="1206169" y="606971"/>
                  <a:pt x="1196644" y="427584"/>
                </a:cubicBezTo>
                <a:cubicBezTo>
                  <a:pt x="1187119" y="248197"/>
                  <a:pt x="1167275" y="120402"/>
                  <a:pt x="1149019" y="51346"/>
                </a:cubicBezTo>
                <a:cubicBezTo>
                  <a:pt x="1130763" y="-17710"/>
                  <a:pt x="1108934" y="-2232"/>
                  <a:pt x="1087106" y="13246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000" y="2629535"/>
            <a:ext cx="1635697" cy="1526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24" name="直線矢印コネクタ 23"/>
          <p:cNvCxnSpPr>
            <a:stCxn id="22" idx="1"/>
            <a:endCxn id="19" idx="3"/>
          </p:cNvCxnSpPr>
          <p:nvPr/>
        </p:nvCxnSpPr>
        <p:spPr>
          <a:xfrm flipH="1">
            <a:off x="8062913" y="2705868"/>
            <a:ext cx="19508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8168378" y="2756245"/>
            <a:ext cx="18972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実際にパラメータを計算するときにはカーネル関数は不要．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計算結果さえあればいい．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9345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4191" cy="312447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9650"/>
          <a:stretch/>
        </p:blipFill>
        <p:spPr>
          <a:xfrm>
            <a:off x="0" y="3206129"/>
            <a:ext cx="4054191" cy="36010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56486"/>
          <a:stretch/>
        </p:blipFill>
        <p:spPr>
          <a:xfrm>
            <a:off x="4054191" y="2213505"/>
            <a:ext cx="4054191" cy="25997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7080"/>
          <a:stretch/>
        </p:blipFill>
        <p:spPr>
          <a:xfrm>
            <a:off x="8137809" y="3193433"/>
            <a:ext cx="4054191" cy="3759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42"/>
          <a:stretch/>
        </p:blipFill>
        <p:spPr>
          <a:xfrm>
            <a:off x="4054191" y="0"/>
            <a:ext cx="4054191" cy="21754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46550"/>
          <a:stretch/>
        </p:blipFill>
        <p:spPr>
          <a:xfrm>
            <a:off x="8137809" y="0"/>
            <a:ext cx="4054191" cy="3193433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759791" y="5001902"/>
            <a:ext cx="240800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769676" y="4799015"/>
            <a:ext cx="240800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877990" y="5803108"/>
            <a:ext cx="135925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5590" y="5998371"/>
            <a:ext cx="123568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531740" y="6207921"/>
            <a:ext cx="478736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49165" y="6607970"/>
            <a:ext cx="460648" cy="1487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875778" y="1916318"/>
            <a:ext cx="199008" cy="1228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88713" y="2046161"/>
            <a:ext cx="92839" cy="1228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460931" y="2236867"/>
            <a:ext cx="240802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397681" y="2636917"/>
            <a:ext cx="684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118545" y="2845071"/>
            <a:ext cx="108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357896" y="4038871"/>
            <a:ext cx="231508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113028" y="3842021"/>
            <a:ext cx="231508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09792" y="4438921"/>
            <a:ext cx="13068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30250" y="4644782"/>
            <a:ext cx="1188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65200" y="4647697"/>
            <a:ext cx="1188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85409" y="2569325"/>
            <a:ext cx="98182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336433" y="1461533"/>
            <a:ext cx="173935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560456" y="1461533"/>
            <a:ext cx="540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842906" y="1916317"/>
            <a:ext cx="101194" cy="18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231783" y="2175405"/>
            <a:ext cx="173935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730788" y="2564999"/>
            <a:ext cx="173935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908512" y="2570933"/>
            <a:ext cx="90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087208" y="2570934"/>
            <a:ext cx="90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64731" y="2434579"/>
            <a:ext cx="105886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700955" y="3401079"/>
            <a:ext cx="1188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113158" y="4200097"/>
            <a:ext cx="210462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368678" y="4997821"/>
            <a:ext cx="210462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103429" y="5796814"/>
            <a:ext cx="108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69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64833"/>
          <a:stretch/>
        </p:blipFill>
        <p:spPr>
          <a:xfrm>
            <a:off x="0" y="0"/>
            <a:ext cx="4054191" cy="210109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7165"/>
          <a:stretch/>
        </p:blipFill>
        <p:spPr>
          <a:xfrm>
            <a:off x="-1" y="2101098"/>
            <a:ext cx="4054191" cy="315670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2623"/>
          <a:stretch/>
        </p:blipFill>
        <p:spPr>
          <a:xfrm>
            <a:off x="4117690" y="0"/>
            <a:ext cx="4054191" cy="28305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90" y="2830596"/>
            <a:ext cx="4054191" cy="19813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437561" y="632857"/>
            <a:ext cx="216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200106" y="632857"/>
            <a:ext cx="216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826263" y="1027689"/>
            <a:ext cx="121927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445181" y="2428144"/>
            <a:ext cx="216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788081" y="3060753"/>
            <a:ext cx="216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30781" y="3464613"/>
            <a:ext cx="216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337181" y="3860853"/>
            <a:ext cx="216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807841" y="3860853"/>
            <a:ext cx="216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45541" y="4058973"/>
            <a:ext cx="216000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786082" y="4055458"/>
            <a:ext cx="110843" cy="135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53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r>
              <a:rPr kumimoji="1" lang="en-US" altLang="ja-JP" dirty="0" smtClean="0"/>
              <a:t>. </a:t>
            </a:r>
            <a:r>
              <a:rPr kumimoji="1" lang="ja-JP" altLang="en-US" dirty="0" smtClean="0"/>
              <a:t>カーネル多変量解析の仕組み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232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1828</Words>
  <Application>Microsoft Office PowerPoint</Application>
  <PresentationFormat>ワイド画面</PresentationFormat>
  <Paragraphs>398</Paragraphs>
  <Slides>47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カーネル多変量解析</vt:lpstr>
      <vt:lpstr>1. 現代の多変量解析とは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 カーネル多変量解析の仕組み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3. 固有値問題を用いたカーネル多変量解析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4. 凸計画問題を用いたカーネル多変量解析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5. カーネルの設計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カーネル多変量解析</dc:title>
  <dc:creator>morita</dc:creator>
  <cp:lastModifiedBy>morita</cp:lastModifiedBy>
  <cp:revision>1869</cp:revision>
  <dcterms:created xsi:type="dcterms:W3CDTF">2016-08-07T01:27:33Z</dcterms:created>
  <dcterms:modified xsi:type="dcterms:W3CDTF">2016-08-09T15:44:09Z</dcterms:modified>
</cp:coreProperties>
</file>